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60" r:id="rId4"/>
    <p:sldId id="276" r:id="rId5"/>
    <p:sldId id="259" r:id="rId6"/>
    <p:sldId id="261" r:id="rId7"/>
    <p:sldId id="262" r:id="rId8"/>
    <p:sldId id="263" r:id="rId9"/>
    <p:sldId id="264" r:id="rId10"/>
    <p:sldId id="273" r:id="rId11"/>
    <p:sldId id="274" r:id="rId12"/>
    <p:sldId id="265" r:id="rId13"/>
    <p:sldId id="266" r:id="rId14"/>
    <p:sldId id="267" r:id="rId15"/>
    <p:sldId id="268" r:id="rId16"/>
    <p:sldId id="269" r:id="rId17"/>
    <p:sldId id="270" r:id="rId18"/>
    <p:sldId id="271" r:id="rId19"/>
    <p:sldId id="272"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92D0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DB3ECE-6258-4415-A674-68F9500C9047}" type="datetimeFigureOut">
              <a:rPr lang="fr-FR" smtClean="0"/>
              <a:pPr/>
              <a:t>11/09/2015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EA24BD-6473-4124-A3F7-458016A82EAC}" type="slidenum">
              <a:rPr lang="fr-FR" smtClean="0"/>
              <a:pPr/>
              <a:t>‹#›</a:t>
            </a:fld>
            <a:endParaRPr lang="fr-FR"/>
          </a:p>
        </p:txBody>
      </p:sp>
    </p:spTree>
    <p:extLst>
      <p:ext uri="{BB962C8B-B14F-4D97-AF65-F5344CB8AC3E}">
        <p14:creationId xmlns:p14="http://schemas.microsoft.com/office/powerpoint/2010/main" val="1896954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FCEDB-25D4-4F01-8FC1-BD201EAC9DE8}" type="datetimeFigureOut">
              <a:rPr lang="fr-FR" smtClean="0"/>
              <a:pPr/>
              <a:t>11/09/2015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103328-30C5-45CA-A1E4-5E70E45551E8}" type="slidenum">
              <a:rPr lang="fr-FR" smtClean="0"/>
              <a:pPr/>
              <a:t>‹#›</a:t>
            </a:fld>
            <a:endParaRPr lang="fr-FR"/>
          </a:p>
        </p:txBody>
      </p:sp>
    </p:spTree>
    <p:extLst>
      <p:ext uri="{BB962C8B-B14F-4D97-AF65-F5344CB8AC3E}">
        <p14:creationId xmlns:p14="http://schemas.microsoft.com/office/powerpoint/2010/main" val="22741883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6103328-30C5-45CA-A1E4-5E70E45551E8}" type="slidenum">
              <a:rPr lang="fr-FR" smtClean="0"/>
              <a:pPr/>
              <a:t>1</a:t>
            </a:fld>
            <a:endParaRPr lang="fr-FR"/>
          </a:p>
        </p:txBody>
      </p:sp>
    </p:spTree>
    <p:extLst>
      <p:ext uri="{BB962C8B-B14F-4D97-AF65-F5344CB8AC3E}">
        <p14:creationId xmlns:p14="http://schemas.microsoft.com/office/powerpoint/2010/main" val="4117960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11/09/2015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11/09/2015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11/09/2015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11/09/2015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11/09/2015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D819496-CF00-4CDC-BBD5-61AF0B80BABA}" type="datetimeFigureOut">
              <a:rPr lang="fr-FR" smtClean="0"/>
              <a:pPr/>
              <a:t>11/09/2015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D819496-CF00-4CDC-BBD5-61AF0B80BABA}" type="datetimeFigureOut">
              <a:rPr lang="fr-FR" smtClean="0"/>
              <a:pPr/>
              <a:t>11/09/2015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D819496-CF00-4CDC-BBD5-61AF0B80BABA}" type="datetimeFigureOut">
              <a:rPr lang="fr-FR" smtClean="0"/>
              <a:pPr/>
              <a:t>11/09/2015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819496-CF00-4CDC-BBD5-61AF0B80BABA}" type="datetimeFigureOut">
              <a:rPr lang="fr-FR" smtClean="0"/>
              <a:pPr/>
              <a:t>11/09/2015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D819496-CF00-4CDC-BBD5-61AF0B80BABA}" type="datetimeFigureOut">
              <a:rPr lang="fr-FR" smtClean="0"/>
              <a:pPr/>
              <a:t>11/09/2015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D819496-CF00-4CDC-BBD5-61AF0B80BABA}" type="datetimeFigureOut">
              <a:rPr lang="fr-FR" smtClean="0"/>
              <a:pPr/>
              <a:t>11/09/2015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19496-CF00-4CDC-BBD5-61AF0B80BABA}" type="datetimeFigureOut">
              <a:rPr lang="fr-FR" smtClean="0"/>
              <a:pPr/>
              <a:t>11/09/2015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67BAD-EFE2-466B-AC24-E6B1CFBE47C9}"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vidal.fr/" TargetMode="External"/><Relationship Id="rId2" Type="http://schemas.openxmlformats.org/officeDocument/2006/relationships/hyperlink" Target="http://www.phoque-paro.fr/" TargetMode="Externa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phoque-paro.fr/"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contact@phoque-paro.f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714202"/>
          </a:xfrm>
        </p:spPr>
        <p:txBody>
          <a:bodyPr>
            <a:normAutofit/>
          </a:bodyPr>
          <a:lstStyle/>
          <a:p>
            <a:r>
              <a:rPr lang="fr-FR" sz="4800" b="1" dirty="0" smtClean="0">
                <a:solidFill>
                  <a:schemeClr val="tx2"/>
                </a:solidFill>
                <a:latin typeface="Arial Rounded MT Bold" panose="020F0704030504030204" pitchFamily="34" charset="0"/>
              </a:rPr>
              <a:t>PARO</a:t>
            </a:r>
            <a:r>
              <a:rPr lang="fr-FR" sz="3600" b="1" dirty="0">
                <a:solidFill>
                  <a:schemeClr val="tx2"/>
                </a:solidFill>
                <a:latin typeface="Arial Rounded MT Bold" panose="020F0704030504030204" pitchFamily="34" charset="0"/>
              </a:rPr>
              <a:t/>
            </a:r>
            <a:br>
              <a:rPr lang="fr-FR" sz="3600" b="1" dirty="0">
                <a:solidFill>
                  <a:schemeClr val="tx2"/>
                </a:solidFill>
                <a:latin typeface="Arial Rounded MT Bold" panose="020F0704030504030204" pitchFamily="34" charset="0"/>
              </a:rPr>
            </a:br>
            <a:r>
              <a:rPr lang="fr-FR" sz="3600" b="1" dirty="0" smtClean="0">
                <a:solidFill>
                  <a:schemeClr val="tx2"/>
                </a:solidFill>
                <a:latin typeface="Arial Rounded MT Bold" panose="020F0704030504030204" pitchFamily="34" charset="0"/>
              </a:rPr>
              <a:t>Phoque Emotionnel </a:t>
            </a:r>
            <a:r>
              <a:rPr lang="fr-FR" sz="3600" b="1" dirty="0">
                <a:solidFill>
                  <a:schemeClr val="tx2"/>
                </a:solidFill>
                <a:latin typeface="Arial Rounded MT Bold" panose="020F0704030504030204" pitchFamily="34" charset="0"/>
              </a:rPr>
              <a:t>I</a:t>
            </a:r>
            <a:r>
              <a:rPr lang="fr-FR" sz="3600" b="1" dirty="0" smtClean="0">
                <a:solidFill>
                  <a:schemeClr val="tx2"/>
                </a:solidFill>
                <a:latin typeface="Arial Rounded MT Bold" panose="020F0704030504030204" pitchFamily="34" charset="0"/>
              </a:rPr>
              <a:t>nteractif</a:t>
            </a:r>
            <a:endParaRPr lang="fr-FR" sz="3600" b="1" dirty="0">
              <a:solidFill>
                <a:schemeClr val="tx2"/>
              </a:solidFill>
              <a:latin typeface="Arial Rounded MT Bold" panose="020F0704030504030204" pitchFamily="34" charset="0"/>
            </a:endParaRPr>
          </a:p>
        </p:txBody>
      </p:sp>
      <p:pic>
        <p:nvPicPr>
          <p:cNvPr id="8" name="Image 7" descr="PARO REFLET.jpg"/>
          <p:cNvPicPr>
            <a:picLocks noChangeAspect="1"/>
          </p:cNvPicPr>
          <p:nvPr/>
        </p:nvPicPr>
        <p:blipFill>
          <a:blip r:embed="rId3" cstate="print"/>
          <a:stretch>
            <a:fillRect/>
          </a:stretch>
        </p:blipFill>
        <p:spPr>
          <a:xfrm>
            <a:off x="683568" y="2204864"/>
            <a:ext cx="8034528" cy="38770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69160"/>
          </a:xfrm>
        </p:spPr>
        <p:txBody>
          <a:bodyPr>
            <a:normAutofit/>
          </a:bodyPr>
          <a:lstStyle/>
          <a:p>
            <a:pPr>
              <a:buClr>
                <a:srgbClr val="1F497D"/>
              </a:buClr>
              <a:buFont typeface="Calibri" panose="020F0502020204030204" pitchFamily="34" charset="0"/>
              <a:buChar char="•"/>
            </a:pPr>
            <a:r>
              <a:rPr lang="fr-FR" sz="1800" dirty="0" smtClean="0"/>
              <a:t>Présence d’un facilitateur en cas de prise de charge individuelle et de deux facilitateurs en cas de prise en charge de groupe</a:t>
            </a:r>
          </a:p>
          <a:p>
            <a:pPr>
              <a:buClr>
                <a:srgbClr val="1F497D"/>
              </a:buClr>
              <a:buFont typeface="Calibri" panose="020F0502020204030204" pitchFamily="34" charset="0"/>
              <a:buChar char="•"/>
            </a:pPr>
            <a:r>
              <a:rPr lang="fr-FR" sz="1800" dirty="0" smtClean="0"/>
              <a:t>Intégrer et présenter PARO dans un lieu connu avec le personnel soignant habituel, afin de ne pas multiplier les situations de nouveautés</a:t>
            </a:r>
          </a:p>
          <a:p>
            <a:pPr>
              <a:buClr>
                <a:srgbClr val="1F497D"/>
              </a:buClr>
              <a:buFont typeface="Calibri" panose="020F0502020204030204" pitchFamily="34" charset="0"/>
              <a:buChar char="•"/>
            </a:pPr>
            <a:r>
              <a:rPr lang="fr-FR" sz="1800" dirty="0" smtClean="0"/>
              <a:t>L’installation de PARO doit permettre que tous les participants puissent facilement le voir et le toucher</a:t>
            </a:r>
          </a:p>
          <a:p>
            <a:pPr>
              <a:buClr>
                <a:srgbClr val="1F497D"/>
              </a:buClr>
              <a:buFont typeface="Calibri" panose="020F0502020204030204" pitchFamily="34" charset="0"/>
              <a:buChar char="•"/>
            </a:pPr>
            <a:r>
              <a:rPr lang="fr-FR" sz="1800" dirty="0" smtClean="0"/>
              <a:t>Introduction du robot aux participants avec l’apport d’informations sur la nature et les fonctions de PARO.</a:t>
            </a:r>
          </a:p>
          <a:p>
            <a:pPr lvl="1">
              <a:buClr>
                <a:srgbClr val="1F497D"/>
              </a:buClr>
              <a:buFont typeface="Calibri" panose="020F0502020204030204" pitchFamily="34" charset="0"/>
              <a:buChar char="•"/>
            </a:pPr>
            <a:r>
              <a:rPr lang="fr-FR" sz="1600" dirty="0" smtClean="0"/>
              <a:t>Il </a:t>
            </a:r>
            <a:r>
              <a:rPr lang="fr-FR" sz="1600" dirty="0"/>
              <a:t>peut être préférable de préciser que PARO est la </a:t>
            </a:r>
            <a:r>
              <a:rPr lang="fr-FR" sz="1600" dirty="0" smtClean="0"/>
              <a:t>propriété de l’établissement, par </a:t>
            </a:r>
            <a:r>
              <a:rPr lang="fr-FR" sz="1600" dirty="0"/>
              <a:t>ex. la </a:t>
            </a:r>
            <a:r>
              <a:rPr lang="fr-FR" sz="1600" dirty="0" smtClean="0"/>
              <a:t>mascotte </a:t>
            </a:r>
            <a:r>
              <a:rPr lang="fr-FR" sz="1600" dirty="0"/>
              <a:t>qui rend visite aux résidents, afin d’éviter une appropriation par un/des </a:t>
            </a:r>
            <a:r>
              <a:rPr lang="fr-FR" sz="1600" dirty="0" smtClean="0"/>
              <a:t>résidents</a:t>
            </a:r>
          </a:p>
          <a:p>
            <a:pPr lvl="1">
              <a:buClr>
                <a:srgbClr val="1F497D"/>
              </a:buClr>
              <a:buFont typeface="Calibri" panose="020F0502020204030204" pitchFamily="34" charset="0"/>
              <a:buChar char="•"/>
            </a:pPr>
            <a:r>
              <a:rPr lang="fr-FR" sz="1600" dirty="0" smtClean="0"/>
              <a:t>Dans le cas où le robot provoque des réactions négatives lors de son introduction, le robot peut être retiré, la personne rassurée et les raisons de l’anxiété analysées</a:t>
            </a:r>
            <a:endParaRPr lang="fr-FR" sz="1600" dirty="0"/>
          </a:p>
          <a:p>
            <a:pPr>
              <a:buClr>
                <a:srgbClr val="1F497D"/>
              </a:buClr>
              <a:buFont typeface="Calibri" panose="020F0502020204030204" pitchFamily="34" charset="0"/>
              <a:buChar char="•"/>
            </a:pPr>
            <a:r>
              <a:rPr lang="fr-FR" sz="1800" dirty="0" smtClean="0"/>
              <a:t>Encourager les résidents à toucher, porter, interagir avec le robot, favoriser les interactions verbales et la discussion autour de différents sujets, par ex. le robot, les technologies, leurs expériences antérieurs avec des animaux ou d’autres sujets suscités par l’interaction avec le robot</a:t>
            </a:r>
          </a:p>
          <a:p>
            <a:pPr marL="0" indent="0">
              <a:buNone/>
            </a:pPr>
            <a:endParaRPr lang="fr-FR" sz="1800" dirty="0" smtClean="0"/>
          </a:p>
          <a:p>
            <a:endParaRPr lang="fr-FR" sz="1800" dirty="0" smtClean="0"/>
          </a:p>
          <a:p>
            <a:endParaRPr lang="fr-FR" sz="1800" dirty="0" smtClean="0"/>
          </a:p>
          <a:p>
            <a:endParaRPr lang="en-GB" sz="2800" dirty="0"/>
          </a:p>
        </p:txBody>
      </p:sp>
      <p:sp>
        <p:nvSpPr>
          <p:cNvPr id="4" name="Titre 3"/>
          <p:cNvSpPr>
            <a:spLocks noGrp="1"/>
          </p:cNvSpPr>
          <p:nvPr>
            <p:ph type="title"/>
          </p:nvPr>
        </p:nvSpPr>
        <p:spPr/>
        <p:txBody>
          <a:bodyPr>
            <a:normAutofit/>
          </a:bodyPr>
          <a:lstStyle/>
          <a:p>
            <a:r>
              <a:rPr lang="fr-FR" sz="4000" b="1" dirty="0" smtClean="0">
                <a:solidFill>
                  <a:schemeClr val="tx2"/>
                </a:solidFill>
                <a:latin typeface="Arial Rounded MT Bold" panose="020F0704030504030204" pitchFamily="34" charset="0"/>
              </a:rPr>
              <a:t>Comment présenter PARO?</a:t>
            </a:r>
            <a:endParaRPr lang="fr-FR" sz="4000" b="1" dirty="0">
              <a:solidFill>
                <a:schemeClr val="tx2"/>
              </a:solidFill>
              <a:latin typeface="Arial Rounded MT Bold" panose="020F0704030504030204" pitchFamily="34" charset="0"/>
            </a:endParaRPr>
          </a:p>
        </p:txBody>
      </p:sp>
    </p:spTree>
    <p:extLst>
      <p:ext uri="{BB962C8B-B14F-4D97-AF65-F5344CB8AC3E}">
        <p14:creationId xmlns:p14="http://schemas.microsoft.com/office/powerpoint/2010/main" val="2834785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81128"/>
          </a:xfrm>
        </p:spPr>
        <p:txBody>
          <a:bodyPr>
            <a:noAutofit/>
          </a:bodyPr>
          <a:lstStyle/>
          <a:p>
            <a:pPr marL="0" indent="0">
              <a:buClr>
                <a:srgbClr val="1F497D"/>
              </a:buClr>
              <a:buNone/>
            </a:pPr>
            <a:r>
              <a:rPr lang="en-GB" sz="2000" b="1" dirty="0" err="1" smtClean="0">
                <a:solidFill>
                  <a:srgbClr val="1F497D"/>
                </a:solidFill>
              </a:rPr>
              <a:t>Plusieurs</a:t>
            </a:r>
            <a:r>
              <a:rPr lang="en-GB" sz="2000" b="1" dirty="0" smtClean="0">
                <a:solidFill>
                  <a:srgbClr val="1F497D"/>
                </a:solidFill>
              </a:rPr>
              <a:t> phases:</a:t>
            </a:r>
          </a:p>
          <a:p>
            <a:pPr>
              <a:buClr>
                <a:srgbClr val="1F497D"/>
              </a:buClr>
              <a:buFont typeface="Calibri" panose="020F0502020204030204" pitchFamily="34" charset="0"/>
              <a:buChar char="•"/>
            </a:pPr>
            <a:r>
              <a:rPr lang="en-GB" sz="2000" dirty="0" err="1" smtClean="0"/>
              <a:t>Réaction</a:t>
            </a:r>
            <a:r>
              <a:rPr lang="en-GB" sz="2000" dirty="0" smtClean="0"/>
              <a:t> </a:t>
            </a:r>
            <a:r>
              <a:rPr lang="en-GB" sz="2000" dirty="0" err="1" smtClean="0"/>
              <a:t>spontanée</a:t>
            </a:r>
            <a:r>
              <a:rPr lang="en-GB" sz="2000" dirty="0" smtClean="0"/>
              <a:t> (</a:t>
            </a:r>
            <a:r>
              <a:rPr lang="en-GB" sz="2000" dirty="0" err="1" smtClean="0"/>
              <a:t>indifférence</a:t>
            </a:r>
            <a:r>
              <a:rPr lang="en-GB" sz="2000" dirty="0" smtClean="0"/>
              <a:t>, </a:t>
            </a:r>
            <a:r>
              <a:rPr lang="en-GB" sz="2000" dirty="0" err="1" smtClean="0"/>
              <a:t>rejet</a:t>
            </a:r>
            <a:r>
              <a:rPr lang="en-GB" sz="2000" dirty="0" smtClean="0"/>
              <a:t>, </a:t>
            </a:r>
            <a:r>
              <a:rPr lang="en-GB" sz="2000" dirty="0" err="1" smtClean="0"/>
              <a:t>comportement</a:t>
            </a:r>
            <a:r>
              <a:rPr lang="en-GB" sz="2000" dirty="0" smtClean="0"/>
              <a:t> </a:t>
            </a:r>
            <a:r>
              <a:rPr lang="en-GB" sz="2000" dirty="0" err="1" smtClean="0"/>
              <a:t>très</a:t>
            </a:r>
            <a:r>
              <a:rPr lang="en-GB" sz="2000" dirty="0" smtClean="0"/>
              <a:t> </a:t>
            </a:r>
            <a:r>
              <a:rPr lang="en-GB" sz="2000" dirty="0" err="1" smtClean="0"/>
              <a:t>positif</a:t>
            </a:r>
            <a:r>
              <a:rPr lang="en-GB" sz="2000" dirty="0" smtClean="0"/>
              <a:t>…)</a:t>
            </a:r>
          </a:p>
          <a:p>
            <a:pPr>
              <a:buClr>
                <a:srgbClr val="1F497D"/>
              </a:buClr>
              <a:buFont typeface="Calibri" panose="020F0502020204030204" pitchFamily="34" charset="0"/>
              <a:buChar char="•"/>
            </a:pPr>
            <a:r>
              <a:rPr lang="en-GB" sz="2000" dirty="0" smtClean="0"/>
              <a:t>Interaction </a:t>
            </a:r>
            <a:r>
              <a:rPr lang="en-GB" sz="2000" dirty="0" err="1" smtClean="0"/>
              <a:t>directe</a:t>
            </a:r>
            <a:r>
              <a:rPr lang="en-GB" sz="2000" dirty="0" smtClean="0"/>
              <a:t> de la </a:t>
            </a:r>
            <a:r>
              <a:rPr lang="en-GB" sz="2000" dirty="0" err="1" smtClean="0"/>
              <a:t>personne</a:t>
            </a:r>
            <a:r>
              <a:rPr lang="en-GB" sz="2000" dirty="0" smtClean="0"/>
              <a:t> avec PARO (</a:t>
            </a:r>
            <a:r>
              <a:rPr lang="en-GB" sz="2000" dirty="0" err="1" smtClean="0"/>
              <a:t>toucher</a:t>
            </a:r>
            <a:r>
              <a:rPr lang="en-GB" sz="2000" dirty="0" smtClean="0"/>
              <a:t> et caresser le robot, </a:t>
            </a:r>
            <a:r>
              <a:rPr lang="en-GB" sz="2000" dirty="0" err="1" smtClean="0"/>
              <a:t>lui</a:t>
            </a:r>
            <a:r>
              <a:rPr lang="en-GB" sz="2000" dirty="0" smtClean="0"/>
              <a:t> </a:t>
            </a:r>
            <a:r>
              <a:rPr lang="en-GB" sz="2000" dirty="0" err="1" smtClean="0"/>
              <a:t>parler</a:t>
            </a:r>
            <a:r>
              <a:rPr lang="en-GB" sz="2000" dirty="0" smtClean="0"/>
              <a:t> de </a:t>
            </a:r>
            <a:r>
              <a:rPr lang="en-GB" sz="2000" dirty="0" err="1" smtClean="0"/>
              <a:t>facon</a:t>
            </a:r>
            <a:r>
              <a:rPr lang="en-GB" sz="2000" dirty="0" smtClean="0"/>
              <a:t> </a:t>
            </a:r>
            <a:r>
              <a:rPr lang="en-GB" sz="2000" dirty="0" err="1" smtClean="0"/>
              <a:t>dont</a:t>
            </a:r>
            <a:r>
              <a:rPr lang="en-GB" sz="2000" dirty="0" smtClean="0"/>
              <a:t> </a:t>
            </a:r>
            <a:r>
              <a:rPr lang="en-GB" sz="2000" dirty="0" err="1" smtClean="0"/>
              <a:t>une</a:t>
            </a:r>
            <a:r>
              <a:rPr lang="en-GB" sz="2000" dirty="0" smtClean="0"/>
              <a:t> </a:t>
            </a:r>
            <a:r>
              <a:rPr lang="en-GB" sz="2000" dirty="0" err="1" smtClean="0"/>
              <a:t>personne</a:t>
            </a:r>
            <a:r>
              <a:rPr lang="en-GB" sz="2000" dirty="0" smtClean="0"/>
              <a:t> </a:t>
            </a:r>
            <a:r>
              <a:rPr lang="en-GB" sz="2000" dirty="0" err="1" smtClean="0"/>
              <a:t>parle</a:t>
            </a:r>
            <a:r>
              <a:rPr lang="en-GB" sz="2000" dirty="0" smtClean="0"/>
              <a:t> à un animal, </a:t>
            </a:r>
            <a:r>
              <a:rPr lang="en-GB" sz="2000" dirty="0" err="1" smtClean="0"/>
              <a:t>favoriser</a:t>
            </a:r>
            <a:r>
              <a:rPr lang="en-GB" sz="2000" dirty="0" smtClean="0"/>
              <a:t> </a:t>
            </a:r>
            <a:r>
              <a:rPr lang="en-GB" sz="2000" dirty="0" err="1" smtClean="0"/>
              <a:t>l’interaction</a:t>
            </a:r>
            <a:r>
              <a:rPr lang="en-GB" sz="2000" dirty="0" smtClean="0"/>
              <a:t> avec les </a:t>
            </a:r>
            <a:r>
              <a:rPr lang="en-GB" sz="2000" dirty="0" err="1" smtClean="0"/>
              <a:t>thérapeutes</a:t>
            </a:r>
            <a:r>
              <a:rPr lang="en-GB" sz="2000" dirty="0" smtClean="0"/>
              <a:t> et les </a:t>
            </a:r>
            <a:r>
              <a:rPr lang="en-GB" sz="2000" dirty="0" err="1" smtClean="0"/>
              <a:t>autres</a:t>
            </a:r>
            <a:r>
              <a:rPr lang="en-GB" sz="2000" dirty="0" smtClean="0"/>
              <a:t> </a:t>
            </a:r>
            <a:r>
              <a:rPr lang="en-GB" sz="2000" dirty="0" err="1" smtClean="0"/>
              <a:t>personnes</a:t>
            </a:r>
            <a:r>
              <a:rPr lang="en-GB" sz="2000" dirty="0" smtClean="0"/>
              <a:t>, </a:t>
            </a:r>
            <a:r>
              <a:rPr lang="en-GB" sz="2000" dirty="0" err="1" smtClean="0"/>
              <a:t>comme</a:t>
            </a:r>
            <a:r>
              <a:rPr lang="en-GB" sz="2000" dirty="0" smtClean="0"/>
              <a:t> la </a:t>
            </a:r>
            <a:r>
              <a:rPr lang="en-GB" sz="2000" dirty="0" err="1" smtClean="0"/>
              <a:t>famille</a:t>
            </a:r>
            <a:r>
              <a:rPr lang="en-GB" sz="2000" dirty="0" smtClean="0"/>
              <a:t>, </a:t>
            </a:r>
            <a:r>
              <a:rPr lang="en-GB" sz="2000" dirty="0" err="1" smtClean="0"/>
              <a:t>prendre</a:t>
            </a:r>
            <a:r>
              <a:rPr lang="en-GB" sz="2000" dirty="0" smtClean="0"/>
              <a:t> </a:t>
            </a:r>
            <a:r>
              <a:rPr lang="en-GB" sz="2000" dirty="0" err="1" smtClean="0"/>
              <a:t>soin</a:t>
            </a:r>
            <a:r>
              <a:rPr lang="en-GB" sz="2000" dirty="0" smtClean="0"/>
              <a:t> de PARO, etc.)</a:t>
            </a:r>
          </a:p>
          <a:p>
            <a:pPr>
              <a:buClr>
                <a:srgbClr val="1F497D"/>
              </a:buClr>
              <a:buFont typeface="Calibri" panose="020F0502020204030204" pitchFamily="34" charset="0"/>
              <a:buChar char="•"/>
            </a:pPr>
            <a:r>
              <a:rPr lang="en-GB" sz="2000" dirty="0" smtClean="0"/>
              <a:t>Phase </a:t>
            </a:r>
            <a:r>
              <a:rPr lang="en-GB" sz="2000" dirty="0" err="1" smtClean="0"/>
              <a:t>d’adaptation</a:t>
            </a:r>
            <a:r>
              <a:rPr lang="en-GB" sz="2000" dirty="0" smtClean="0"/>
              <a:t> / de familiarisation : entre 5 minutes et </a:t>
            </a:r>
            <a:r>
              <a:rPr lang="en-GB" sz="2000" dirty="0" err="1" smtClean="0"/>
              <a:t>plusieurs</a:t>
            </a:r>
            <a:r>
              <a:rPr lang="en-GB" sz="2000" dirty="0" smtClean="0"/>
              <a:t> </a:t>
            </a:r>
            <a:r>
              <a:rPr lang="en-GB" sz="2000" dirty="0" err="1" smtClean="0"/>
              <a:t>semaines</a:t>
            </a:r>
            <a:r>
              <a:rPr lang="en-GB" sz="2000" dirty="0" smtClean="0"/>
              <a:t>…</a:t>
            </a:r>
          </a:p>
          <a:p>
            <a:pPr>
              <a:buClr>
                <a:srgbClr val="1F497D"/>
              </a:buClr>
              <a:buFont typeface="Calibri" panose="020F0502020204030204" pitchFamily="34" charset="0"/>
              <a:buChar char="•"/>
            </a:pPr>
            <a:r>
              <a:rPr lang="en-GB" sz="2000" dirty="0" smtClean="0"/>
              <a:t>Si le </a:t>
            </a:r>
            <a:r>
              <a:rPr lang="en-GB" sz="2000" dirty="0" err="1" smtClean="0"/>
              <a:t>résident</a:t>
            </a:r>
            <a:r>
              <a:rPr lang="en-GB" sz="2000" dirty="0" smtClean="0"/>
              <a:t> </a:t>
            </a:r>
            <a:r>
              <a:rPr lang="en-GB" sz="2000" dirty="0" err="1" smtClean="0"/>
              <a:t>trouve</a:t>
            </a:r>
            <a:r>
              <a:rPr lang="en-GB" sz="2000" dirty="0" smtClean="0"/>
              <a:t> PARO trop </a:t>
            </a:r>
            <a:r>
              <a:rPr lang="en-GB" sz="2000" dirty="0" err="1" smtClean="0"/>
              <a:t>lourd</a:t>
            </a:r>
            <a:r>
              <a:rPr lang="en-GB" sz="2000" dirty="0" smtClean="0"/>
              <a:t>, </a:t>
            </a:r>
            <a:r>
              <a:rPr lang="en-GB" sz="2000" dirty="0" err="1" smtClean="0"/>
              <a:t>privilégier</a:t>
            </a:r>
            <a:r>
              <a:rPr lang="en-GB" sz="2000" dirty="0" smtClean="0"/>
              <a:t> </a:t>
            </a:r>
            <a:r>
              <a:rPr lang="en-GB" sz="2000" dirty="0" err="1" smtClean="0"/>
              <a:t>l’interaction</a:t>
            </a:r>
            <a:r>
              <a:rPr lang="en-GB" sz="2000" dirty="0" smtClean="0"/>
              <a:t> avec PARO </a:t>
            </a:r>
            <a:r>
              <a:rPr lang="en-GB" sz="2000" dirty="0" err="1" smtClean="0"/>
              <a:t>posé</a:t>
            </a:r>
            <a:r>
              <a:rPr lang="en-GB" sz="2000" dirty="0" smtClean="0"/>
              <a:t> </a:t>
            </a:r>
            <a:r>
              <a:rPr lang="en-GB" sz="2000" dirty="0" err="1" smtClean="0"/>
              <a:t>sur</a:t>
            </a:r>
            <a:r>
              <a:rPr lang="en-GB" sz="2000" dirty="0" smtClean="0"/>
              <a:t> </a:t>
            </a:r>
            <a:r>
              <a:rPr lang="en-GB" sz="2000" dirty="0" err="1" smtClean="0"/>
              <a:t>une</a:t>
            </a:r>
            <a:r>
              <a:rPr lang="en-GB" sz="2000" dirty="0" smtClean="0"/>
              <a:t> table </a:t>
            </a:r>
            <a:r>
              <a:rPr lang="en-GB" sz="2000" dirty="0" err="1" smtClean="0"/>
              <a:t>ou</a:t>
            </a:r>
            <a:r>
              <a:rPr lang="en-GB" sz="2000" dirty="0" smtClean="0"/>
              <a:t> </a:t>
            </a:r>
            <a:r>
              <a:rPr lang="en-GB" sz="2000" dirty="0" err="1" smtClean="0"/>
              <a:t>bien</a:t>
            </a:r>
            <a:r>
              <a:rPr lang="en-GB" sz="2000" dirty="0" smtClean="0"/>
              <a:t> </a:t>
            </a:r>
            <a:r>
              <a:rPr lang="en-GB" sz="2000" dirty="0" err="1" smtClean="0"/>
              <a:t>sur</a:t>
            </a:r>
            <a:r>
              <a:rPr lang="en-GB" sz="2000" dirty="0" smtClean="0"/>
              <a:t> les </a:t>
            </a:r>
            <a:r>
              <a:rPr lang="en-GB" sz="2000" dirty="0" err="1" smtClean="0"/>
              <a:t>genoux</a:t>
            </a:r>
            <a:r>
              <a:rPr lang="en-GB" sz="2000" dirty="0" smtClean="0"/>
              <a:t> de </a:t>
            </a:r>
            <a:r>
              <a:rPr lang="en-GB" sz="2000" dirty="0" err="1" smtClean="0"/>
              <a:t>l’aidant</a:t>
            </a:r>
            <a:endParaRPr lang="en-GB" sz="2000" dirty="0" smtClean="0"/>
          </a:p>
          <a:p>
            <a:pPr>
              <a:buClr>
                <a:srgbClr val="1F497D"/>
              </a:buClr>
              <a:buFont typeface="Calibri" panose="020F0502020204030204" pitchFamily="34" charset="0"/>
              <a:buChar char="•"/>
            </a:pPr>
            <a:r>
              <a:rPr lang="en-GB" sz="2000" dirty="0" smtClean="0"/>
              <a:t>La phase </a:t>
            </a:r>
            <a:r>
              <a:rPr lang="en-GB" sz="2000" dirty="0" err="1" smtClean="0"/>
              <a:t>d’adaptation</a:t>
            </a:r>
            <a:r>
              <a:rPr lang="en-GB" sz="2000" dirty="0" smtClean="0"/>
              <a:t> </a:t>
            </a:r>
            <a:r>
              <a:rPr lang="en-GB" sz="2000" dirty="0" err="1" smtClean="0"/>
              <a:t>est</a:t>
            </a:r>
            <a:r>
              <a:rPr lang="en-GB" sz="2000" dirty="0" smtClean="0"/>
              <a:t> </a:t>
            </a:r>
            <a:r>
              <a:rPr lang="en-GB" sz="2000" dirty="0" err="1" smtClean="0"/>
              <a:t>aussi</a:t>
            </a:r>
            <a:r>
              <a:rPr lang="en-GB" sz="2000" dirty="0" smtClean="0"/>
              <a:t> </a:t>
            </a:r>
            <a:r>
              <a:rPr lang="en-GB" sz="2000" dirty="0" err="1" smtClean="0"/>
              <a:t>bien</a:t>
            </a:r>
            <a:r>
              <a:rPr lang="en-GB" sz="2000" dirty="0" smtClean="0"/>
              <a:t> </a:t>
            </a:r>
            <a:r>
              <a:rPr lang="en-GB" sz="2000" dirty="0" err="1" smtClean="0"/>
              <a:t>valable</a:t>
            </a:r>
            <a:r>
              <a:rPr lang="en-GB" sz="2000" dirty="0" smtClean="0"/>
              <a:t> pour les patients </a:t>
            </a:r>
            <a:r>
              <a:rPr lang="en-GB" sz="2000" dirty="0" err="1" smtClean="0"/>
              <a:t>que</a:t>
            </a:r>
            <a:r>
              <a:rPr lang="en-GB" sz="2000" dirty="0" smtClean="0"/>
              <a:t> pour les </a:t>
            </a:r>
            <a:r>
              <a:rPr lang="en-GB" sz="2000" dirty="0" err="1" smtClean="0"/>
              <a:t>aidants</a:t>
            </a:r>
            <a:endParaRPr lang="en-GB" sz="2000" dirty="0" smtClean="0"/>
          </a:p>
          <a:p>
            <a:pPr lvl="1">
              <a:buClr>
                <a:srgbClr val="1F497D"/>
              </a:buClr>
              <a:buFont typeface="Calibri" panose="020F0502020204030204" pitchFamily="34" charset="0"/>
              <a:buChar char="•"/>
            </a:pPr>
            <a:endParaRPr lang="en-GB" sz="1800" dirty="0"/>
          </a:p>
        </p:txBody>
      </p:sp>
      <p:sp>
        <p:nvSpPr>
          <p:cNvPr id="4" name="Titre 3"/>
          <p:cNvSpPr>
            <a:spLocks noGrp="1"/>
          </p:cNvSpPr>
          <p:nvPr>
            <p:ph type="title"/>
          </p:nvPr>
        </p:nvSpPr>
        <p:spPr/>
        <p:txBody>
          <a:bodyPr>
            <a:normAutofit/>
          </a:bodyPr>
          <a:lstStyle/>
          <a:p>
            <a:r>
              <a:rPr lang="fr-FR" sz="4000" b="1" dirty="0" smtClean="0">
                <a:solidFill>
                  <a:schemeClr val="tx2"/>
                </a:solidFill>
                <a:latin typeface="Arial Rounded MT Bold" panose="020F0704030504030204" pitchFamily="34" charset="0"/>
              </a:rPr>
              <a:t>Comment présenter PARO? </a:t>
            </a:r>
            <a:endParaRPr lang="fr-FR" sz="4000" b="1" dirty="0">
              <a:solidFill>
                <a:schemeClr val="tx2"/>
              </a:solidFill>
              <a:latin typeface="Arial Rounded MT Bold" panose="020F0704030504030204" pitchFamily="34" charset="0"/>
            </a:endParaRPr>
          </a:p>
        </p:txBody>
      </p:sp>
    </p:spTree>
    <p:extLst>
      <p:ext uri="{BB962C8B-B14F-4D97-AF65-F5344CB8AC3E}">
        <p14:creationId xmlns:p14="http://schemas.microsoft.com/office/powerpoint/2010/main" val="304831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smtClean="0">
                <a:solidFill>
                  <a:schemeClr val="tx2"/>
                </a:solidFill>
                <a:latin typeface="Arial Rounded MT Bold" panose="020F0704030504030204" pitchFamily="34" charset="0"/>
              </a:rPr>
              <a:t>Quels effets et indications ?</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251520" y="1484784"/>
            <a:ext cx="8640960" cy="5055230"/>
          </a:xfrm>
          <a:prstGeom prst="rect">
            <a:avLst/>
          </a:prstGeom>
          <a:noFill/>
        </p:spPr>
        <p:txBody>
          <a:bodyPr wrap="square" rtlCol="0">
            <a:spAutoFit/>
          </a:bodyPr>
          <a:lstStyle/>
          <a:p>
            <a:pPr algn="just"/>
            <a:r>
              <a:rPr lang="fr-FR" sz="2000" dirty="0" smtClean="0"/>
              <a:t>PARO intervient à divers stades de la maladie, modéré ou sévère, que cela soit en structure hospitalière ou en EHPAD .</a:t>
            </a:r>
          </a:p>
          <a:p>
            <a:endParaRPr lang="fr-FR" sz="1050" dirty="0" smtClean="0"/>
          </a:p>
          <a:p>
            <a:r>
              <a:rPr lang="fr-FR" sz="2000" dirty="0" smtClean="0"/>
              <a:t>PARO permet d’agir :</a:t>
            </a:r>
          </a:p>
          <a:p>
            <a:pPr marL="342900" indent="-342900" algn="just">
              <a:buClr>
                <a:srgbClr val="1F497D"/>
              </a:buClr>
              <a:buFont typeface="Calibri" panose="020F0502020204030204" pitchFamily="34" charset="0"/>
              <a:buChar char="•"/>
            </a:pPr>
            <a:r>
              <a:rPr lang="fr-FR" b="1" dirty="0" smtClean="0">
                <a:solidFill>
                  <a:schemeClr val="tx2"/>
                </a:solidFill>
              </a:rPr>
              <a:t>Sur la communication et l’interaction sociale : </a:t>
            </a:r>
            <a:r>
              <a:rPr lang="fr-FR" dirty="0" smtClean="0"/>
              <a:t>Sa présence incite le contact verbale et tactile, l’expression et les transferts des sentiments dans certains cas, la réminiscence des souvenirs antérieurs. PARO est donc fortement indiqué pour les personnes qui ont des difficultés de coopération avec les autres ou qui ont un manque de communication</a:t>
            </a:r>
          </a:p>
          <a:p>
            <a:pPr marL="342900" indent="-342900" algn="just">
              <a:buClr>
                <a:srgbClr val="1F497D"/>
              </a:buClr>
              <a:buFont typeface="Calibri" panose="020F0502020204030204" pitchFamily="34" charset="0"/>
              <a:buChar char="•"/>
            </a:pPr>
            <a:r>
              <a:rPr lang="fr-FR" b="1" dirty="0" smtClean="0">
                <a:solidFill>
                  <a:schemeClr val="tx2"/>
                </a:solidFill>
              </a:rPr>
              <a:t>Sur les troubles de comportement :</a:t>
            </a:r>
            <a:r>
              <a:rPr lang="fr-FR" dirty="0" smtClean="0"/>
              <a:t> En jouant le rôle d’objet transitionnel, en rassurant la personne et en calmant son angoisse. PARO permet de créer une atmosphère reposante (mentalement et physiquement) pour le patient, il stimule l’expression des sentiments, des mémoires (émotionnelles et procédurales) et des expériences du passé. Il joue sur le rappel des besoins physiologiques et la reconnaissance de l’identité du patient.</a:t>
            </a:r>
          </a:p>
          <a:p>
            <a:pPr marL="342900" indent="-342900">
              <a:buClr>
                <a:srgbClr val="1F497D"/>
              </a:buClr>
              <a:buFont typeface="Calibri" panose="020F0502020204030204" pitchFamily="34" charset="0"/>
              <a:buChar char="•"/>
            </a:pPr>
            <a:r>
              <a:rPr lang="fr-FR" dirty="0" smtClean="0"/>
              <a:t>Impact sur l’anxiété, l’irritation, l’agressivité, la dépression, l’apathie.</a:t>
            </a:r>
          </a:p>
          <a:p>
            <a:pPr marL="342900" indent="-342900" algn="just">
              <a:buClr>
                <a:srgbClr val="1F497D"/>
              </a:buClr>
              <a:buFont typeface="Calibri" panose="020F0502020204030204" pitchFamily="34" charset="0"/>
              <a:buChar char="•"/>
            </a:pPr>
            <a:r>
              <a:rPr lang="fr-FR" b="1" dirty="0" smtClean="0">
                <a:solidFill>
                  <a:schemeClr val="tx2"/>
                </a:solidFill>
              </a:rPr>
              <a:t>Sur la médication : </a:t>
            </a:r>
            <a:r>
              <a:rPr lang="fr-FR" dirty="0" smtClean="0"/>
              <a:t>En agissant de manière concrète et proactive sur les troubles du comportement, PARO est un levier positif sur les baisses de médications, il fait partie intégrante des nouvelles approches non-médicamenteuses.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smtClean="0">
                <a:solidFill>
                  <a:schemeClr val="tx2"/>
                </a:solidFill>
                <a:latin typeface="Arial Rounded MT Bold" panose="020F0704030504030204" pitchFamily="34" charset="0"/>
              </a:rPr>
              <a:t>Quels effets et indications ?</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251520" y="1484784"/>
            <a:ext cx="8640960" cy="3785652"/>
          </a:xfrm>
          <a:prstGeom prst="rect">
            <a:avLst/>
          </a:prstGeom>
          <a:noFill/>
        </p:spPr>
        <p:txBody>
          <a:bodyPr wrap="square" rtlCol="0">
            <a:spAutoFit/>
          </a:bodyPr>
          <a:lstStyle/>
          <a:p>
            <a:r>
              <a:rPr lang="fr-FR" sz="2000" dirty="0" smtClean="0"/>
              <a:t>Les autres avantages de PARO :</a:t>
            </a:r>
          </a:p>
          <a:p>
            <a:endParaRPr lang="fr-FR" sz="2000" dirty="0"/>
          </a:p>
          <a:p>
            <a:pPr marL="342900" indent="-342900" algn="just">
              <a:buClr>
                <a:srgbClr val="1F497D"/>
              </a:buClr>
              <a:buFont typeface="Calibri" panose="020F0502020204030204" pitchFamily="34" charset="0"/>
              <a:buChar char="•"/>
            </a:pPr>
            <a:r>
              <a:rPr lang="fr-FR" sz="2000" dirty="0" smtClean="0"/>
              <a:t>PARO présente les avantages reconnus de </a:t>
            </a:r>
            <a:r>
              <a:rPr lang="fr-FR" sz="2000" b="1" dirty="0" smtClean="0">
                <a:solidFill>
                  <a:srgbClr val="1F497D"/>
                </a:solidFill>
              </a:rPr>
              <a:t>la zoothérapie </a:t>
            </a:r>
            <a:r>
              <a:rPr lang="fr-FR" sz="2000" dirty="0" smtClean="0"/>
              <a:t>(baisse de la pression sanguine, du rythme cardiaque, de la tension musculaire, réduction du stress et de l’anxiété, prévention de dépression, augmentation de la confiance et des interactions sociales, amélioration de la qualité de vie…) sans en apporter les inconvénients (anxiété due au risque de griffure ou morsure, allergies, hygiène, maltraitance éventuelle des animaux,…)</a:t>
            </a:r>
          </a:p>
          <a:p>
            <a:pPr marL="342900" indent="-342900" algn="just">
              <a:buClr>
                <a:srgbClr val="1F497D"/>
              </a:buClr>
              <a:buFont typeface="Calibri" panose="020F0502020204030204" pitchFamily="34" charset="0"/>
              <a:buChar char="•"/>
            </a:pPr>
            <a:endParaRPr lang="fr-FR" sz="2000" dirty="0" smtClean="0"/>
          </a:p>
          <a:p>
            <a:pPr marL="342900" indent="-342900" algn="just">
              <a:buClr>
                <a:srgbClr val="1F497D"/>
              </a:buClr>
              <a:buFont typeface="Calibri" panose="020F0502020204030204" pitchFamily="34" charset="0"/>
              <a:buChar char="•"/>
            </a:pPr>
            <a:r>
              <a:rPr lang="fr-FR" sz="2000" dirty="0" smtClean="0"/>
              <a:t>Par rapport aux poupées, qui peuvent s’avérer bénéfiques pour certaines personnes, utiliser le PARO n’est pas considéré comme une pratique infantilisante.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smtClean="0">
                <a:solidFill>
                  <a:schemeClr val="tx2"/>
                </a:solidFill>
                <a:latin typeface="Arial Rounded MT Bold" panose="020F0704030504030204" pitchFamily="34" charset="0"/>
              </a:rPr>
              <a:t>Comment PARO fonctionne-t-il ?</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251520" y="1484784"/>
            <a:ext cx="8784976" cy="5193729"/>
          </a:xfrm>
          <a:prstGeom prst="rect">
            <a:avLst/>
          </a:prstGeom>
          <a:noFill/>
        </p:spPr>
        <p:txBody>
          <a:bodyPr wrap="square" rtlCol="0">
            <a:spAutoFit/>
          </a:bodyPr>
          <a:lstStyle/>
          <a:p>
            <a:pPr algn="just"/>
            <a:r>
              <a:rPr lang="fr-FR" sz="2000" dirty="0" smtClean="0"/>
              <a:t>Recouvert d’une fourrure bactéricide, PARO est équipé de sept moteurs, qui lui permettent de : </a:t>
            </a:r>
          </a:p>
          <a:p>
            <a:pPr marL="342900" indent="-342900" algn="just">
              <a:buClr>
                <a:srgbClr val="1F497D"/>
              </a:buClr>
              <a:buFont typeface="Symbol" panose="05050102010706020507" pitchFamily="18" charset="2"/>
              <a:buChar char=""/>
            </a:pPr>
            <a:r>
              <a:rPr lang="fr-FR" sz="2000" dirty="0" smtClean="0"/>
              <a:t>Bouger la tête (haut, bas, droite, gauche). La tête de PARO est renforcée en polycarbonate (utilisé pour les vitres pare-balles) afin d’assurer un niveau de robustesse en adéquation avec l’environnement d’utilisation de PARO.</a:t>
            </a:r>
          </a:p>
          <a:p>
            <a:pPr marL="342900" indent="-342900" algn="just">
              <a:buClr>
                <a:srgbClr val="1F497D"/>
              </a:buClr>
              <a:buFont typeface="Symbol" panose="05050102010706020507" pitchFamily="18" charset="2"/>
              <a:buChar char=""/>
            </a:pPr>
            <a:r>
              <a:rPr lang="fr-FR" sz="2000" dirty="0" smtClean="0"/>
              <a:t>Cligner des yeux</a:t>
            </a:r>
          </a:p>
          <a:p>
            <a:pPr marL="342900" indent="-342900" algn="just">
              <a:buClr>
                <a:srgbClr val="1F497D"/>
              </a:buClr>
              <a:buFont typeface="Symbol" panose="05050102010706020507" pitchFamily="18" charset="2"/>
              <a:buChar char=""/>
            </a:pPr>
            <a:r>
              <a:rPr lang="fr-FR" sz="2000" dirty="0" smtClean="0"/>
              <a:t>Remuer la queue et actionner ses deux nageoires latérales</a:t>
            </a:r>
          </a:p>
          <a:p>
            <a:pPr algn="just"/>
            <a:endParaRPr lang="fr-FR" sz="1050" dirty="0" smtClean="0"/>
          </a:p>
          <a:p>
            <a:pPr algn="just"/>
            <a:r>
              <a:rPr lang="fr-FR" sz="2000" dirty="0" smtClean="0"/>
              <a:t>Le son de sa voix provient d’un réel enregistrement de bébé phoque.</a:t>
            </a:r>
          </a:p>
          <a:p>
            <a:pPr algn="just"/>
            <a:endParaRPr lang="fr-FR" sz="1050" dirty="0" smtClean="0"/>
          </a:p>
          <a:p>
            <a:pPr algn="just"/>
            <a:r>
              <a:rPr lang="fr-FR" sz="2000" dirty="0" smtClean="0"/>
              <a:t>Une douzaine de capteurs (toucher, positionnement, lumière) et trois microphones (détection de la provenance du son par triangulation) renvoient des informations sur l’interaction avec le résident à un algorithme, qui adapte en conséquence les mouvements et l’intonation du PARO afin de fournir à chaque patient la meilleure stimulation cognitive possible. </a:t>
            </a:r>
          </a:p>
          <a:p>
            <a:pPr algn="just"/>
            <a:endParaRPr lang="fr-FR" sz="1050" dirty="0" smtClean="0"/>
          </a:p>
          <a:p>
            <a:pPr algn="just"/>
            <a:r>
              <a:rPr lang="fr-FR" sz="2000" dirty="0" smtClean="0"/>
              <a:t>PARO peut donc communiquer au patient des émotions telle que la joie, la surprise ou le mécontentement.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smtClean="0">
                <a:solidFill>
                  <a:schemeClr val="tx2"/>
                </a:solidFill>
                <a:latin typeface="Arial Rounded MT Bold" panose="020F0704030504030204" pitchFamily="34" charset="0"/>
              </a:rPr>
              <a:t>Comment PARO fonctionne-t-il ?</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323528" y="1268760"/>
            <a:ext cx="8640960" cy="2246769"/>
          </a:xfrm>
          <a:prstGeom prst="rect">
            <a:avLst/>
          </a:prstGeom>
          <a:noFill/>
        </p:spPr>
        <p:txBody>
          <a:bodyPr wrap="square" rtlCol="0">
            <a:spAutoFit/>
          </a:bodyPr>
          <a:lstStyle/>
          <a:p>
            <a:pPr marL="342900" indent="-342900">
              <a:buClr>
                <a:srgbClr val="1F497D"/>
              </a:buClr>
              <a:buFont typeface="Calibri" panose="020F0502020204030204" pitchFamily="34" charset="0"/>
              <a:buChar char="•"/>
            </a:pPr>
            <a:r>
              <a:rPr lang="fr-FR" sz="2000" dirty="0" smtClean="0">
                <a:latin typeface="+mj-lt"/>
              </a:rPr>
              <a:t>PARO pèse 2,5 kg, mesure 57 cm</a:t>
            </a:r>
          </a:p>
          <a:p>
            <a:pPr marL="342900" indent="-342900">
              <a:buClr>
                <a:srgbClr val="1F497D"/>
              </a:buClr>
              <a:buFont typeface="Calibri" panose="020F0502020204030204" pitchFamily="34" charset="0"/>
              <a:buChar char="•"/>
            </a:pPr>
            <a:r>
              <a:rPr lang="fr-FR" sz="2000" dirty="0" smtClean="0">
                <a:latin typeface="+mj-lt"/>
              </a:rPr>
              <a:t>Autonomie de 5 à 8 heures</a:t>
            </a:r>
          </a:p>
          <a:p>
            <a:pPr marL="342900" indent="-342900">
              <a:buClr>
                <a:srgbClr val="1F497D"/>
              </a:buClr>
              <a:buFont typeface="Calibri" panose="020F0502020204030204" pitchFamily="34" charset="0"/>
              <a:buChar char="•"/>
            </a:pPr>
            <a:r>
              <a:rPr lang="fr-FR" sz="2000" dirty="0" smtClean="0">
                <a:latin typeface="+mj-lt"/>
              </a:rPr>
              <a:t>Se recharge en 2 à 3 heures  </a:t>
            </a:r>
          </a:p>
          <a:p>
            <a:pPr marL="342900" indent="-342900">
              <a:buClr>
                <a:srgbClr val="1F497D"/>
              </a:buClr>
              <a:buFont typeface="Calibri" panose="020F0502020204030204" pitchFamily="34" charset="0"/>
              <a:buChar char="•"/>
            </a:pPr>
            <a:r>
              <a:rPr lang="fr-FR" sz="2000" dirty="0" smtClean="0">
                <a:latin typeface="+mj-lt"/>
              </a:rPr>
              <a:t>Entretien simple par pulvérisation d’un mélange eau-savon liquide</a:t>
            </a:r>
          </a:p>
          <a:p>
            <a:pPr marL="342900" indent="-342900">
              <a:buClr>
                <a:srgbClr val="1F497D"/>
              </a:buClr>
              <a:buFont typeface="Calibri" panose="020F0502020204030204" pitchFamily="34" charset="0"/>
              <a:buChar char="•"/>
            </a:pPr>
            <a:r>
              <a:rPr lang="fr-FR" sz="2000" dirty="0" smtClean="0">
                <a:latin typeface="+mj-lt"/>
              </a:rPr>
              <a:t>Conçu pour avoir une durée de vie jusqu’à 10 ans (r</a:t>
            </a:r>
            <a:r>
              <a:rPr lang="fr-FR" sz="2000" dirty="0" smtClean="0">
                <a:latin typeface="+mj-lt"/>
                <a:cs typeface="Times New Roman"/>
              </a:rPr>
              <a:t>emplacement de la batterie tous les 2 ans)</a:t>
            </a:r>
          </a:p>
          <a:p>
            <a:pPr marL="342900" indent="-342900">
              <a:buClr>
                <a:srgbClr val="1F497D"/>
              </a:buClr>
              <a:buFont typeface="Calibri" panose="020F0502020204030204" pitchFamily="34" charset="0"/>
              <a:buChar char="•"/>
            </a:pPr>
            <a:r>
              <a:rPr lang="fr-FR" sz="2000" dirty="0" smtClean="0">
                <a:latin typeface="+mj-lt"/>
                <a:cs typeface="Times New Roman"/>
              </a:rPr>
              <a:t>Fabriqué au Japon sur une ligne de production CE – Finition artisanale</a:t>
            </a:r>
            <a:endParaRPr lang="fr-FR" sz="2000" dirty="0">
              <a:latin typeface="+mj-lt"/>
            </a:endParaRPr>
          </a:p>
        </p:txBody>
      </p:sp>
      <p:pic>
        <p:nvPicPr>
          <p:cNvPr id="23554" name="Picture 2"/>
          <p:cNvPicPr>
            <a:picLocks noChangeAspect="1" noChangeArrowheads="1"/>
          </p:cNvPicPr>
          <p:nvPr/>
        </p:nvPicPr>
        <p:blipFill>
          <a:blip r:embed="rId2" cstate="print"/>
          <a:srcRect/>
          <a:stretch>
            <a:fillRect/>
          </a:stretch>
        </p:blipFill>
        <p:spPr bwMode="auto">
          <a:xfrm>
            <a:off x="386105" y="3645024"/>
            <a:ext cx="3465815" cy="2592288"/>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4644008" y="3645023"/>
            <a:ext cx="4032448" cy="2656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44624"/>
            <a:ext cx="8229600" cy="1143000"/>
          </a:xfrm>
        </p:spPr>
        <p:txBody>
          <a:bodyPr>
            <a:normAutofit/>
          </a:bodyPr>
          <a:lstStyle/>
          <a:p>
            <a:r>
              <a:rPr lang="fr-FR" sz="4000" b="1" dirty="0" smtClean="0">
                <a:solidFill>
                  <a:schemeClr val="tx2"/>
                </a:solidFill>
                <a:latin typeface="Arial Rounded MT Bold" panose="020F0704030504030204" pitchFamily="34" charset="0"/>
              </a:rPr>
              <a:t>Comment découvrir PARO ?</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251520" y="3335501"/>
            <a:ext cx="8640960" cy="3477875"/>
          </a:xfrm>
          <a:prstGeom prst="rect">
            <a:avLst/>
          </a:prstGeom>
          <a:noFill/>
        </p:spPr>
        <p:txBody>
          <a:bodyPr wrap="square" rtlCol="0">
            <a:spAutoFit/>
          </a:bodyPr>
          <a:lstStyle/>
          <a:p>
            <a:pPr algn="ctr"/>
            <a:r>
              <a:rPr lang="fr-FR" sz="2000" dirty="0" smtClean="0"/>
              <a:t>En accédant au site internet qui lui est consacré :</a:t>
            </a:r>
          </a:p>
          <a:p>
            <a:pPr algn="ctr"/>
            <a:r>
              <a:rPr lang="fr-FR" sz="3600" dirty="0" smtClean="0">
                <a:hlinkClick r:id="rId2"/>
              </a:rPr>
              <a:t>www.phoque-paro.fr</a:t>
            </a:r>
            <a:endParaRPr lang="fr-FR" sz="3600" dirty="0" smtClean="0"/>
          </a:p>
          <a:p>
            <a:endParaRPr lang="fr-FR" sz="2000" dirty="0"/>
          </a:p>
          <a:p>
            <a:pPr marL="342900" indent="-342900">
              <a:buClr>
                <a:srgbClr val="1F497D"/>
              </a:buClr>
              <a:buFont typeface="Calibri" panose="020F0502020204030204" pitchFamily="34" charset="0"/>
              <a:buChar char="•"/>
            </a:pPr>
            <a:r>
              <a:rPr lang="fr-FR" sz="2000" dirty="0" smtClean="0"/>
              <a:t>Etudes cliniques</a:t>
            </a:r>
          </a:p>
          <a:p>
            <a:pPr marL="342900" indent="-342900">
              <a:buClr>
                <a:srgbClr val="1F497D"/>
              </a:buClr>
              <a:buFont typeface="Calibri" panose="020F0502020204030204" pitchFamily="34" charset="0"/>
              <a:buChar char="•"/>
            </a:pPr>
            <a:r>
              <a:rPr lang="fr-FR" sz="2000" dirty="0" smtClean="0"/>
              <a:t>Informations</a:t>
            </a:r>
          </a:p>
          <a:p>
            <a:pPr marL="342900" indent="-342900" algn="just">
              <a:buClr>
                <a:srgbClr val="1F497D"/>
              </a:buClr>
              <a:buFont typeface="Calibri" panose="020F0502020204030204" pitchFamily="34" charset="0"/>
              <a:buChar char="•"/>
            </a:pPr>
            <a:r>
              <a:rPr lang="fr-FR" sz="2000" dirty="0" smtClean="0"/>
              <a:t>Des liens vers des témoignages, dont celui de Cathy Mignon, psychologue de EHPAD Villa du Tertre  situé à Saint </a:t>
            </a:r>
            <a:r>
              <a:rPr lang="fr-FR" sz="2000" dirty="0" err="1" smtClean="0"/>
              <a:t>Parres</a:t>
            </a:r>
            <a:r>
              <a:rPr lang="fr-FR" sz="2000" dirty="0" smtClean="0"/>
              <a:t> aux Tertres dans l’Aube  qui présente PARO et décrit son rôle et son utilisation auprès des résidents de l’établissement dans une vidéo diffusée sur </a:t>
            </a:r>
            <a:r>
              <a:rPr lang="fr-FR" sz="2000" dirty="0" smtClean="0">
                <a:hlinkClick r:id="rId3"/>
              </a:rPr>
              <a:t>www.vidal.fr</a:t>
            </a:r>
            <a:endParaRPr lang="fr-FR" sz="2000" dirty="0" smtClean="0"/>
          </a:p>
          <a:p>
            <a:endParaRPr lang="fr-FR" sz="2000" dirty="0"/>
          </a:p>
        </p:txBody>
      </p:sp>
      <p:pic>
        <p:nvPicPr>
          <p:cNvPr id="24578" name="Picture 2" descr="http://inno3med.fr/wp-content/uploads/2013/11/Hvid-Paro-p%C3%A5-hvid-dug-med-gr%C3%A5-baggrund3.jpg"/>
          <p:cNvPicPr>
            <a:picLocks noChangeAspect="1" noChangeArrowheads="1"/>
          </p:cNvPicPr>
          <p:nvPr/>
        </p:nvPicPr>
        <p:blipFill>
          <a:blip r:embed="rId4" cstate="print"/>
          <a:srcRect/>
          <a:stretch>
            <a:fillRect/>
          </a:stretch>
        </p:blipFill>
        <p:spPr bwMode="auto">
          <a:xfrm>
            <a:off x="2699792" y="1268760"/>
            <a:ext cx="3333750" cy="176212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b="1" dirty="0" smtClean="0">
                <a:solidFill>
                  <a:schemeClr val="tx2"/>
                </a:solidFill>
              </a:rPr>
              <a:t>Comment rejoindre la communauté PARO ?</a:t>
            </a:r>
            <a:endParaRPr lang="fr-FR" b="1" dirty="0">
              <a:solidFill>
                <a:schemeClr val="tx2"/>
              </a:solidFill>
            </a:endParaRPr>
          </a:p>
        </p:txBody>
      </p:sp>
      <p:sp>
        <p:nvSpPr>
          <p:cNvPr id="6" name="ZoneTexte 5"/>
          <p:cNvSpPr txBox="1"/>
          <p:nvPr/>
        </p:nvSpPr>
        <p:spPr>
          <a:xfrm>
            <a:off x="251520" y="3573016"/>
            <a:ext cx="8640960" cy="3170099"/>
          </a:xfrm>
          <a:prstGeom prst="rect">
            <a:avLst/>
          </a:prstGeom>
          <a:noFill/>
        </p:spPr>
        <p:txBody>
          <a:bodyPr wrap="square" rtlCol="0">
            <a:spAutoFit/>
          </a:bodyPr>
          <a:lstStyle/>
          <a:p>
            <a:endParaRPr lang="fr-FR" sz="2000" dirty="0" smtClean="0"/>
          </a:p>
          <a:p>
            <a:pPr algn="just"/>
            <a:r>
              <a:rPr lang="fr-FR" sz="2000" dirty="0" smtClean="0"/>
              <a:t>PARO doit être considéré comme un dispositif à part entière dans le parcours de soins des patients et résidents, et doit faire l’objet d’une utilisation professionnelle et encadrée afin de pouvoir améliorer au mieux la qualité de vie et le bien être. </a:t>
            </a:r>
          </a:p>
          <a:p>
            <a:pPr algn="just"/>
            <a:r>
              <a:rPr lang="fr-FR" sz="2000" dirty="0" smtClean="0"/>
              <a:t>Que cela soit en établissement de santé ou à travers une aide à domicile, chaque PARO est fourni obligatoirement avec une formation certifiante, qui comprend le mode de fonctionnement de PARO, ses indications, et les règles d’hygiène liées à son utilisation.</a:t>
            </a:r>
          </a:p>
          <a:p>
            <a:r>
              <a:rPr lang="fr-FR" sz="2000" dirty="0" smtClean="0"/>
              <a:t> </a:t>
            </a:r>
            <a:endParaRPr lang="fr-FR" sz="2000" dirty="0"/>
          </a:p>
        </p:txBody>
      </p:sp>
      <p:pic>
        <p:nvPicPr>
          <p:cNvPr id="24578" name="Picture 2" descr="http://inno3med.fr/wp-content/uploads/2013/11/Hvid-Paro-p%C3%A5-hvid-dug-med-gr%C3%A5-baggrund3.jpg"/>
          <p:cNvPicPr>
            <a:picLocks noChangeAspect="1" noChangeArrowheads="1"/>
          </p:cNvPicPr>
          <p:nvPr/>
        </p:nvPicPr>
        <p:blipFill>
          <a:blip r:embed="rId2" cstate="print"/>
          <a:srcRect/>
          <a:stretch>
            <a:fillRect/>
          </a:stretch>
        </p:blipFill>
        <p:spPr bwMode="auto">
          <a:xfrm>
            <a:off x="2905125" y="1614264"/>
            <a:ext cx="3333750" cy="176212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3600" b="1" dirty="0" smtClean="0">
                <a:solidFill>
                  <a:schemeClr val="tx2"/>
                </a:solidFill>
                <a:latin typeface="Arial Rounded MT Bold" panose="020F0704030504030204" pitchFamily="34" charset="0"/>
              </a:rPr>
              <a:t>Comment rejoindre la communauté PARO ?</a:t>
            </a:r>
            <a:endParaRPr lang="fr-FR" sz="3600" b="1" dirty="0">
              <a:solidFill>
                <a:schemeClr val="tx2"/>
              </a:solidFill>
              <a:latin typeface="Arial Rounded MT Bold" panose="020F0704030504030204" pitchFamily="34" charset="0"/>
            </a:endParaRPr>
          </a:p>
        </p:txBody>
      </p:sp>
      <p:sp>
        <p:nvSpPr>
          <p:cNvPr id="6" name="ZoneTexte 5"/>
          <p:cNvSpPr txBox="1"/>
          <p:nvPr/>
        </p:nvSpPr>
        <p:spPr>
          <a:xfrm>
            <a:off x="251520" y="2348880"/>
            <a:ext cx="8640960" cy="4524315"/>
          </a:xfrm>
          <a:prstGeom prst="rect">
            <a:avLst/>
          </a:prstGeom>
          <a:noFill/>
        </p:spPr>
        <p:txBody>
          <a:bodyPr wrap="square" rtlCol="0">
            <a:spAutoFit/>
          </a:bodyPr>
          <a:lstStyle/>
          <a:p>
            <a:r>
              <a:rPr lang="fr-FR" u="sng" dirty="0" smtClean="0"/>
              <a:t>Pour découvrir PARO, trois possibilités s’offrent à vous:</a:t>
            </a:r>
          </a:p>
          <a:p>
            <a:endParaRPr lang="fr-FR" dirty="0" smtClean="0"/>
          </a:p>
          <a:p>
            <a:r>
              <a:rPr lang="fr-FR" dirty="0" smtClean="0"/>
              <a:t>Par </a:t>
            </a:r>
            <a:r>
              <a:rPr lang="fr-FR" b="1" dirty="0" smtClean="0"/>
              <a:t>une acquisition directe</a:t>
            </a:r>
            <a:r>
              <a:rPr lang="fr-FR" dirty="0" smtClean="0"/>
              <a:t> : PARO est commercialisé au prix de 4.984 € HT (prix de lancement – </a:t>
            </a:r>
            <a:r>
              <a:rPr lang="fr-FR" smtClean="0"/>
              <a:t>tarif usuel 5.600€  HT), </a:t>
            </a:r>
            <a:r>
              <a:rPr lang="fr-FR" dirty="0" smtClean="0"/>
              <a:t>hors formation sur site à l’utilisation (390€ HT) et frais de transport Ex-W Danemark (150€ assurance comprise). Conçu pour avoir une durée de vie jusqu’à 10 ans, </a:t>
            </a:r>
            <a:r>
              <a:rPr lang="fr-FR" b="1" dirty="0" smtClean="0"/>
              <a:t>PARO revient à moins de 80€ par mois pour une utilisation illimitée. </a:t>
            </a:r>
            <a:r>
              <a:rPr lang="fr-FR" dirty="0" smtClean="0"/>
              <a:t>(cf. Conditions Générales de Ventes disponibles sur </a:t>
            </a:r>
            <a:r>
              <a:rPr lang="fr-FR" dirty="0" smtClean="0">
                <a:hlinkClick r:id="rId2"/>
              </a:rPr>
              <a:t>www.phoque-paro.fr</a:t>
            </a:r>
            <a:r>
              <a:rPr lang="fr-FR" dirty="0" smtClean="0"/>
              <a:t> )</a:t>
            </a:r>
          </a:p>
          <a:p>
            <a:r>
              <a:rPr lang="fr-FR" dirty="0" smtClean="0"/>
              <a:t> </a:t>
            </a:r>
          </a:p>
          <a:p>
            <a:pPr algn="just"/>
            <a:r>
              <a:rPr lang="fr-FR" dirty="0" err="1" smtClean="0"/>
              <a:t>Inno3Med</a:t>
            </a:r>
            <a:r>
              <a:rPr lang="fr-FR" dirty="0" smtClean="0"/>
              <a:t> propose en collaboration avec la société </a:t>
            </a:r>
            <a:r>
              <a:rPr lang="fr-FR" dirty="0" err="1" smtClean="0"/>
              <a:t>Novafinance</a:t>
            </a:r>
            <a:r>
              <a:rPr lang="fr-FR" dirty="0" smtClean="0"/>
              <a:t> </a:t>
            </a:r>
            <a:r>
              <a:rPr lang="fr-FR" b="1" dirty="0" smtClean="0"/>
              <a:t>une solution de location mensuelle, soit 188€ TTC/mois</a:t>
            </a:r>
            <a:r>
              <a:rPr lang="fr-FR" dirty="0" smtClean="0"/>
              <a:t> (engagement de location sur une durée de 4 ans)</a:t>
            </a:r>
          </a:p>
          <a:p>
            <a:r>
              <a:rPr lang="fr-FR" dirty="0" smtClean="0"/>
              <a:t> </a:t>
            </a:r>
          </a:p>
          <a:p>
            <a:pPr algn="just"/>
            <a:r>
              <a:rPr lang="fr-FR" dirty="0" smtClean="0"/>
              <a:t>Vous pouvez </a:t>
            </a:r>
            <a:r>
              <a:rPr lang="fr-FR" b="1" dirty="0" smtClean="0"/>
              <a:t>découvrir les fonctionnalités de PARO à travers un prêt </a:t>
            </a:r>
            <a:r>
              <a:rPr lang="fr-FR" dirty="0" smtClean="0"/>
              <a:t>en fonction de nos disponibilités (90€ HT/semaine). Cette prestation de service vous permet de présenter PARO à vos patients/résidents sur une durée d’une à deux semaines, </a:t>
            </a:r>
            <a:r>
              <a:rPr lang="fr-FR" b="1" dirty="0" smtClean="0"/>
              <a:t>avec déduction du montant du prêt en cas d’acquisition du PARO</a:t>
            </a:r>
            <a:r>
              <a:rPr lang="fr-FR" dirty="0" smtClean="0"/>
              <a:t> (frais de déplacement en sus en cas de formation sur place) </a:t>
            </a:r>
            <a:endParaRPr lang="fr-FR" dirty="0"/>
          </a:p>
        </p:txBody>
      </p:sp>
      <p:pic>
        <p:nvPicPr>
          <p:cNvPr id="24578" name="Picture 2" descr="http://inno3med.fr/wp-content/uploads/2013/11/Hvid-Paro-p%C3%A5-hvid-dug-med-gr%C3%A5-baggrund3.jpg"/>
          <p:cNvPicPr>
            <a:picLocks noChangeAspect="1" noChangeArrowheads="1"/>
          </p:cNvPicPr>
          <p:nvPr/>
        </p:nvPicPr>
        <p:blipFill>
          <a:blip r:embed="rId3" cstate="print"/>
          <a:srcRect/>
          <a:stretch>
            <a:fillRect/>
          </a:stretch>
        </p:blipFill>
        <p:spPr bwMode="auto">
          <a:xfrm>
            <a:off x="5868144" y="908720"/>
            <a:ext cx="2952328" cy="156051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714202"/>
          </a:xfrm>
        </p:spPr>
        <p:txBody>
          <a:bodyPr>
            <a:normAutofit/>
          </a:bodyPr>
          <a:lstStyle/>
          <a:p>
            <a:r>
              <a:rPr lang="fr-FR" sz="4800" b="1" dirty="0" smtClean="0">
                <a:solidFill>
                  <a:schemeClr val="tx2"/>
                </a:solidFill>
                <a:latin typeface="Arial Rounded MT Bold" panose="020F0704030504030204" pitchFamily="34" charset="0"/>
              </a:rPr>
              <a:t>PARO</a:t>
            </a:r>
            <a:r>
              <a:rPr lang="fr-FR" sz="3600" b="1" dirty="0">
                <a:solidFill>
                  <a:schemeClr val="tx2"/>
                </a:solidFill>
                <a:latin typeface="Arial Rounded MT Bold" panose="020F0704030504030204" pitchFamily="34" charset="0"/>
              </a:rPr>
              <a:t/>
            </a:r>
            <a:br>
              <a:rPr lang="fr-FR" sz="3600" b="1" dirty="0">
                <a:solidFill>
                  <a:schemeClr val="tx2"/>
                </a:solidFill>
                <a:latin typeface="Arial Rounded MT Bold" panose="020F0704030504030204" pitchFamily="34" charset="0"/>
              </a:rPr>
            </a:br>
            <a:r>
              <a:rPr lang="fr-FR" sz="3600" b="1" dirty="0" smtClean="0">
                <a:solidFill>
                  <a:schemeClr val="tx2"/>
                </a:solidFill>
                <a:latin typeface="Arial Rounded MT Bold" panose="020F0704030504030204" pitchFamily="34" charset="0"/>
              </a:rPr>
              <a:t>Robot Emotionnel </a:t>
            </a:r>
            <a:r>
              <a:rPr lang="fr-FR" sz="3600" b="1" dirty="0">
                <a:solidFill>
                  <a:schemeClr val="tx2"/>
                </a:solidFill>
                <a:latin typeface="Arial Rounded MT Bold" panose="020F0704030504030204" pitchFamily="34" charset="0"/>
              </a:rPr>
              <a:t>I</a:t>
            </a:r>
            <a:r>
              <a:rPr lang="fr-FR" sz="3600" b="1" dirty="0" smtClean="0">
                <a:solidFill>
                  <a:schemeClr val="tx2"/>
                </a:solidFill>
                <a:latin typeface="Arial Rounded MT Bold" panose="020F0704030504030204" pitchFamily="34" charset="0"/>
              </a:rPr>
              <a:t>nteractif</a:t>
            </a:r>
            <a:endParaRPr lang="fr-FR" sz="3600" b="1" dirty="0">
              <a:solidFill>
                <a:schemeClr val="tx2"/>
              </a:solidFill>
              <a:latin typeface="Arial Rounded MT Bold" panose="020F0704030504030204" pitchFamily="34" charset="0"/>
            </a:endParaRPr>
          </a:p>
        </p:txBody>
      </p:sp>
      <p:pic>
        <p:nvPicPr>
          <p:cNvPr id="8" name="Image 7" descr="PARO REFLET.jpg"/>
          <p:cNvPicPr>
            <a:picLocks noChangeAspect="1"/>
          </p:cNvPicPr>
          <p:nvPr/>
        </p:nvPicPr>
        <p:blipFill>
          <a:blip r:embed="rId2" cstate="print"/>
          <a:stretch>
            <a:fillRect/>
          </a:stretch>
        </p:blipFill>
        <p:spPr>
          <a:xfrm>
            <a:off x="1677290" y="2060848"/>
            <a:ext cx="5819742" cy="2808312"/>
          </a:xfrm>
          <a:prstGeom prst="rect">
            <a:avLst/>
          </a:prstGeom>
        </p:spPr>
      </p:pic>
      <p:sp>
        <p:nvSpPr>
          <p:cNvPr id="4" name="ZoneTexte 3"/>
          <p:cNvSpPr txBox="1"/>
          <p:nvPr/>
        </p:nvSpPr>
        <p:spPr>
          <a:xfrm>
            <a:off x="251520" y="4985881"/>
            <a:ext cx="8640960" cy="1323439"/>
          </a:xfrm>
          <a:prstGeom prst="rect">
            <a:avLst/>
          </a:prstGeom>
          <a:noFill/>
        </p:spPr>
        <p:txBody>
          <a:bodyPr wrap="square" rtlCol="0">
            <a:spAutoFit/>
          </a:bodyPr>
          <a:lstStyle/>
          <a:p>
            <a:pPr algn="ctr"/>
            <a:r>
              <a:rPr lang="fr-FR" sz="2000" b="1" dirty="0" smtClean="0">
                <a:solidFill>
                  <a:srgbClr val="1F497D"/>
                </a:solidFill>
              </a:rPr>
              <a:t>Inno3Med</a:t>
            </a:r>
          </a:p>
          <a:p>
            <a:pPr algn="ctr"/>
            <a:r>
              <a:rPr lang="fr-FR" sz="2000" dirty="0" smtClean="0"/>
              <a:t>Distributeur habilité PARO pour la France</a:t>
            </a:r>
            <a:r>
              <a:rPr lang="fr-FR" sz="2000" dirty="0"/>
              <a:t> </a:t>
            </a:r>
            <a:endParaRPr lang="fr-FR" sz="2000" dirty="0" smtClean="0"/>
          </a:p>
          <a:p>
            <a:pPr algn="ctr"/>
            <a:endParaRPr lang="fr-FR" sz="2000" dirty="0"/>
          </a:p>
          <a:p>
            <a:pPr algn="ctr"/>
            <a:r>
              <a:rPr lang="fr-FR" sz="2000" b="1" dirty="0">
                <a:solidFill>
                  <a:srgbClr val="1F497D"/>
                </a:solidFill>
                <a:sym typeface="Wingdings"/>
              </a:rPr>
              <a:t></a:t>
            </a:r>
            <a:r>
              <a:rPr lang="fr-FR" sz="2000" b="1" dirty="0">
                <a:solidFill>
                  <a:srgbClr val="1F497D"/>
                </a:solidFill>
              </a:rPr>
              <a:t> 09 53 50 59 78</a:t>
            </a:r>
            <a:r>
              <a:rPr lang="fr-FR" sz="2000" b="1" dirty="0" smtClean="0"/>
              <a:t>			 </a:t>
            </a:r>
            <a:r>
              <a:rPr lang="fr-FR" sz="2000" b="1" u="sng" dirty="0" smtClean="0">
                <a:hlinkClick r:id="rId3"/>
              </a:rPr>
              <a:t>contact@phoque-paro.fr</a:t>
            </a:r>
            <a:endParaRPr lang="fr-FR"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smtClean="0">
                <a:solidFill>
                  <a:schemeClr val="tx2"/>
                </a:solidFill>
                <a:latin typeface="Arial Rounded MT Bold" panose="020F0704030504030204" pitchFamily="34" charset="0"/>
              </a:rPr>
              <a:t>Qui est PARO ?</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251520" y="1484784"/>
            <a:ext cx="8640960" cy="3754874"/>
          </a:xfrm>
          <a:prstGeom prst="rect">
            <a:avLst/>
          </a:prstGeom>
          <a:noFill/>
        </p:spPr>
        <p:txBody>
          <a:bodyPr wrap="square" rtlCol="0">
            <a:spAutoFit/>
          </a:bodyPr>
          <a:lstStyle/>
          <a:p>
            <a:pPr marL="342900" indent="-342900" algn="just">
              <a:buClr>
                <a:srgbClr val="1F497D"/>
              </a:buClr>
              <a:buFont typeface="Calibri" panose="020F0502020204030204" pitchFamily="34" charset="0"/>
              <a:buChar char="•"/>
            </a:pPr>
            <a:r>
              <a:rPr lang="fr-FR" sz="2000" dirty="0" smtClean="0"/>
              <a:t>PARO est un </a:t>
            </a:r>
            <a:r>
              <a:rPr lang="fr-FR" sz="2000" b="1" dirty="0" smtClean="0">
                <a:solidFill>
                  <a:schemeClr val="tx2"/>
                </a:solidFill>
              </a:rPr>
              <a:t>robot socio-pédagogique </a:t>
            </a:r>
            <a:r>
              <a:rPr lang="fr-FR" sz="2000" dirty="0" smtClean="0"/>
              <a:t>utilisé en atelier d’animation et en thérapie relationnelle individuelle pour les patients atteints de troubles du comportement et de la communication. </a:t>
            </a:r>
          </a:p>
          <a:p>
            <a:pPr marL="342900" indent="-342900" algn="just">
              <a:buClr>
                <a:srgbClr val="1F497D"/>
              </a:buClr>
              <a:buFont typeface="Calibri" panose="020F0502020204030204" pitchFamily="34" charset="0"/>
              <a:buChar char="•"/>
            </a:pPr>
            <a:endParaRPr lang="fr-FR" sz="2000" dirty="0" smtClean="0"/>
          </a:p>
          <a:p>
            <a:pPr marL="342900" indent="-342900" algn="just">
              <a:buClr>
                <a:srgbClr val="1F497D"/>
              </a:buClr>
              <a:buFont typeface="Calibri" panose="020F0502020204030204" pitchFamily="34" charset="0"/>
              <a:buChar char="•"/>
            </a:pPr>
            <a:r>
              <a:rPr lang="fr-FR" sz="2000" dirty="0" smtClean="0"/>
              <a:t>Développé dès 1993 au Japon par </a:t>
            </a:r>
            <a:r>
              <a:rPr lang="fr-FR" sz="2000" dirty="0" err="1" smtClean="0"/>
              <a:t>Takanori</a:t>
            </a:r>
            <a:r>
              <a:rPr lang="fr-FR" sz="2000" dirty="0" smtClean="0"/>
              <a:t> SHIBATA - Laboratoire AIST - pour les personnes atteintes de la maladie d’Alzheimer et troubles apparentés, le phoque PARO (</a:t>
            </a:r>
            <a:r>
              <a:rPr lang="fr-FR" sz="2000" dirty="0" err="1" smtClean="0"/>
              <a:t>Personal</a:t>
            </a:r>
            <a:r>
              <a:rPr lang="fr-FR" sz="2000" dirty="0" smtClean="0"/>
              <a:t> Robot) a nécessité 10 ans de recherche et développement.</a:t>
            </a:r>
          </a:p>
          <a:p>
            <a:pPr marL="342900" indent="-342900" algn="just">
              <a:buClr>
                <a:srgbClr val="1F497D"/>
              </a:buClr>
              <a:buFont typeface="Calibri" panose="020F0502020204030204" pitchFamily="34" charset="0"/>
              <a:buChar char="•"/>
            </a:pPr>
            <a:endParaRPr lang="fr-FR" sz="2000" dirty="0" smtClean="0"/>
          </a:p>
          <a:p>
            <a:pPr marL="342900" indent="-342900" algn="just">
              <a:buClr>
                <a:srgbClr val="1F497D"/>
              </a:buClr>
              <a:buFont typeface="Calibri" panose="020F0502020204030204" pitchFamily="34" charset="0"/>
              <a:buChar char="•"/>
            </a:pPr>
            <a:r>
              <a:rPr lang="fr-FR" sz="2000" dirty="0" smtClean="0"/>
              <a:t>Il a tout d’abord été commercialisé au Japon en 2005, puis aux Etats-Unis en 2009 (Certification FDA en tant que robot thérapeutique). </a:t>
            </a:r>
          </a:p>
          <a:p>
            <a:pPr marL="342900" indent="-342900" algn="just">
              <a:buClr>
                <a:srgbClr val="1F497D"/>
              </a:buClr>
              <a:buFont typeface="Calibri" panose="020F0502020204030204" pitchFamily="34" charset="0"/>
              <a:buChar char="•"/>
            </a:pPr>
            <a:endParaRPr lang="fr-FR"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Communauté PARO.jpg"/>
          <p:cNvPicPr>
            <a:picLocks noChangeAspect="1"/>
          </p:cNvPicPr>
          <p:nvPr/>
        </p:nvPicPr>
        <p:blipFill>
          <a:blip r:embed="rId2" cstate="print"/>
          <a:stretch>
            <a:fillRect/>
          </a:stretch>
        </p:blipFill>
        <p:spPr>
          <a:xfrm>
            <a:off x="492497" y="762000"/>
            <a:ext cx="8620125" cy="6096000"/>
          </a:xfrm>
          <a:prstGeom prst="rect">
            <a:avLst/>
          </a:prstGeom>
        </p:spPr>
      </p:pic>
      <p:sp>
        <p:nvSpPr>
          <p:cNvPr id="4" name="Titre 3"/>
          <p:cNvSpPr>
            <a:spLocks noGrp="1"/>
          </p:cNvSpPr>
          <p:nvPr>
            <p:ph type="title"/>
          </p:nvPr>
        </p:nvSpPr>
        <p:spPr>
          <a:xfrm>
            <a:off x="457200" y="274638"/>
            <a:ext cx="8229600" cy="850106"/>
          </a:xfrm>
        </p:spPr>
        <p:txBody>
          <a:bodyPr>
            <a:normAutofit/>
          </a:bodyPr>
          <a:lstStyle/>
          <a:p>
            <a:r>
              <a:rPr lang="fr-FR" sz="4000" b="1" dirty="0" smtClean="0">
                <a:solidFill>
                  <a:schemeClr val="tx2"/>
                </a:solidFill>
                <a:latin typeface="Arial Rounded MT Bold" panose="020F0704030504030204" pitchFamily="34" charset="0"/>
              </a:rPr>
              <a:t>La communauté PARO</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251520" y="1124744"/>
            <a:ext cx="5328592" cy="2246769"/>
          </a:xfrm>
          <a:prstGeom prst="rect">
            <a:avLst/>
          </a:prstGeom>
          <a:noFill/>
        </p:spPr>
        <p:txBody>
          <a:bodyPr wrap="square" rtlCol="0">
            <a:spAutoFit/>
          </a:bodyPr>
          <a:lstStyle/>
          <a:p>
            <a:pPr marL="342900" indent="-342900" algn="just">
              <a:buClr>
                <a:srgbClr val="1F497D"/>
              </a:buClr>
              <a:buFont typeface="Calibri" panose="020F0502020204030204" pitchFamily="34" charset="0"/>
              <a:buChar char="•"/>
            </a:pPr>
            <a:r>
              <a:rPr lang="fr-FR" sz="2000" dirty="0" smtClean="0"/>
              <a:t>A ce jour, 3 000 PARO aident des résidents et patients dans des établissements de soins de 30 pays. </a:t>
            </a:r>
          </a:p>
          <a:p>
            <a:pPr marL="342900" indent="-342900" algn="just">
              <a:buClr>
                <a:srgbClr val="1F497D"/>
              </a:buClr>
              <a:buFont typeface="Calibri" panose="020F0502020204030204" pitchFamily="34" charset="0"/>
              <a:buChar char="•"/>
            </a:pPr>
            <a:r>
              <a:rPr lang="fr-FR" sz="2000" dirty="0" smtClean="0"/>
              <a:t>En Europe, PARO est fortement présent dans les pays Scandinaves (plus de 300) et en Allemagne (plus de 100), ainsi qu’en Italie et en Suisse.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9000"/>
            <a:ext cx="8229600" cy="1143000"/>
          </a:xfrm>
        </p:spPr>
        <p:txBody>
          <a:bodyPr>
            <a:normAutofit/>
          </a:bodyPr>
          <a:lstStyle/>
          <a:p>
            <a:r>
              <a:rPr lang="fr-FR" sz="4000" b="1" dirty="0" smtClean="0">
                <a:solidFill>
                  <a:schemeClr val="tx2"/>
                </a:solidFill>
                <a:latin typeface="Arial Rounded MT Bold" panose="020F0704030504030204" pitchFamily="34" charset="0"/>
              </a:rPr>
              <a:t>PAR</a:t>
            </a:r>
            <a:r>
              <a:rPr lang="fr-FR" sz="4000" b="1" dirty="0" smtClean="0">
                <a:solidFill>
                  <a:srgbClr val="1F497D"/>
                </a:solidFill>
                <a:latin typeface="Arial Rounded MT Bold" panose="020F0704030504030204" pitchFamily="34" charset="0"/>
              </a:rPr>
              <a:t>O </a:t>
            </a:r>
            <a:r>
              <a:rPr lang="fr-FR" sz="4000" b="1" dirty="0" smtClean="0">
                <a:solidFill>
                  <a:schemeClr val="tx2"/>
                </a:solidFill>
                <a:latin typeface="Arial Rounded MT Bold" panose="020F0704030504030204" pitchFamily="34" charset="0"/>
              </a:rPr>
              <a:t>en France</a:t>
            </a:r>
            <a:endParaRPr lang="fr-FR" sz="4000" b="1" dirty="0">
              <a:solidFill>
                <a:schemeClr val="tx2"/>
              </a:solidFill>
              <a:latin typeface="Arial Rounded MT Bold" panose="020F0704030504030204" pitchFamily="34" charset="0"/>
            </a:endParaRPr>
          </a:p>
        </p:txBody>
      </p:sp>
      <p:sp>
        <p:nvSpPr>
          <p:cNvPr id="8" name="Content Placeholder 7"/>
          <p:cNvSpPr>
            <a:spLocks noGrp="1"/>
          </p:cNvSpPr>
          <p:nvPr>
            <p:ph sz="half" idx="1"/>
          </p:nvPr>
        </p:nvSpPr>
        <p:spPr>
          <a:xfrm>
            <a:off x="4752000" y="1629000"/>
            <a:ext cx="4392000" cy="5184000"/>
          </a:xfrm>
        </p:spPr>
        <p:txBody>
          <a:bodyPr>
            <a:noAutofit/>
          </a:bodyPr>
          <a:lstStyle/>
          <a:p>
            <a:pPr>
              <a:buClr>
                <a:srgbClr val="1F497D"/>
              </a:buClr>
              <a:buFont typeface="Symbol" panose="05050102010706020507" pitchFamily="18" charset="2"/>
              <a:buChar char=""/>
            </a:pPr>
            <a:r>
              <a:rPr lang="en-GB" sz="1500" dirty="0" err="1" smtClean="0"/>
              <a:t>Résidence</a:t>
            </a:r>
            <a:r>
              <a:rPr lang="en-GB" sz="1500" dirty="0" smtClean="0"/>
              <a:t> </a:t>
            </a:r>
            <a:r>
              <a:rPr lang="en-GB" sz="1500" dirty="0"/>
              <a:t>Petite Camargue (</a:t>
            </a:r>
            <a:r>
              <a:rPr lang="en-GB" sz="1500" dirty="0" err="1"/>
              <a:t>Beauvoisin</a:t>
            </a:r>
            <a:r>
              <a:rPr lang="en-GB" sz="1500" dirty="0"/>
              <a:t> – 30)</a:t>
            </a:r>
          </a:p>
          <a:p>
            <a:pPr>
              <a:buClr>
                <a:srgbClr val="1F497D"/>
              </a:buClr>
              <a:buFont typeface="Symbol" panose="05050102010706020507" pitchFamily="18" charset="2"/>
              <a:buChar char=""/>
            </a:pPr>
            <a:r>
              <a:rPr lang="en-GB" sz="1500" dirty="0" err="1" smtClean="0"/>
              <a:t>Résidence</a:t>
            </a:r>
            <a:r>
              <a:rPr lang="en-GB" sz="1500" dirty="0" smtClean="0"/>
              <a:t> </a:t>
            </a:r>
            <a:r>
              <a:rPr lang="en-GB" sz="1500" dirty="0"/>
              <a:t>du </a:t>
            </a:r>
            <a:r>
              <a:rPr lang="en-GB" sz="1500" dirty="0" err="1"/>
              <a:t>Rouvray</a:t>
            </a:r>
            <a:r>
              <a:rPr lang="en-GB" sz="1500" dirty="0"/>
              <a:t> (Boulogne </a:t>
            </a:r>
            <a:r>
              <a:rPr lang="en-GB" sz="1500" dirty="0" err="1"/>
              <a:t>Billancourt</a:t>
            </a:r>
            <a:r>
              <a:rPr lang="en-GB" sz="1500" dirty="0"/>
              <a:t> – 92)</a:t>
            </a:r>
          </a:p>
          <a:p>
            <a:pPr>
              <a:buClr>
                <a:srgbClr val="1F497D"/>
              </a:buClr>
              <a:buFont typeface="Symbol" panose="05050102010706020507" pitchFamily="18" charset="2"/>
              <a:buChar char=""/>
            </a:pPr>
            <a:r>
              <a:rPr lang="en-GB" sz="1500" dirty="0" err="1" smtClean="0"/>
              <a:t>Résidence</a:t>
            </a:r>
            <a:r>
              <a:rPr lang="en-GB" sz="1500" dirty="0" smtClean="0"/>
              <a:t> </a:t>
            </a:r>
            <a:r>
              <a:rPr lang="en-GB" sz="1500" dirty="0"/>
              <a:t>Le </a:t>
            </a:r>
            <a:r>
              <a:rPr lang="en-GB" sz="1500" dirty="0" err="1"/>
              <a:t>Belvédère</a:t>
            </a:r>
            <a:r>
              <a:rPr lang="en-GB" sz="1500" dirty="0"/>
              <a:t> (</a:t>
            </a:r>
            <a:r>
              <a:rPr lang="en-GB" sz="1500" dirty="0" err="1"/>
              <a:t>Maisons-Laffitte</a:t>
            </a:r>
            <a:r>
              <a:rPr lang="en-GB" sz="1500" dirty="0"/>
              <a:t> – 78</a:t>
            </a:r>
            <a:r>
              <a:rPr lang="en-GB" sz="1500" dirty="0" smtClean="0"/>
              <a:t>)</a:t>
            </a:r>
          </a:p>
          <a:p>
            <a:pPr>
              <a:buClr>
                <a:srgbClr val="1F497D"/>
              </a:buClr>
              <a:buFont typeface="Symbol" panose="05050102010706020507" pitchFamily="18" charset="2"/>
              <a:buChar char=""/>
            </a:pPr>
            <a:endParaRPr lang="en-GB" sz="600" dirty="0"/>
          </a:p>
          <a:p>
            <a:pPr marL="0" indent="0">
              <a:buClr>
                <a:srgbClr val="1F497D"/>
              </a:buClr>
              <a:buNone/>
            </a:pPr>
            <a:r>
              <a:rPr lang="en-GB" sz="1600" b="1" dirty="0">
                <a:solidFill>
                  <a:srgbClr val="1F497D"/>
                </a:solidFill>
              </a:rPr>
              <a:t>Centres </a:t>
            </a:r>
            <a:r>
              <a:rPr lang="en-GB" sz="1600" b="1" dirty="0" err="1">
                <a:solidFill>
                  <a:srgbClr val="1F497D"/>
                </a:solidFill>
              </a:rPr>
              <a:t>hospitaliers</a:t>
            </a:r>
            <a:r>
              <a:rPr lang="en-GB" sz="1600" b="1" dirty="0">
                <a:solidFill>
                  <a:srgbClr val="1F497D"/>
                </a:solidFill>
              </a:rPr>
              <a:t> et </a:t>
            </a:r>
            <a:r>
              <a:rPr lang="en-GB" sz="1600" b="1" dirty="0" err="1">
                <a:solidFill>
                  <a:srgbClr val="1F497D"/>
                </a:solidFill>
              </a:rPr>
              <a:t>cliniques</a:t>
            </a:r>
            <a:r>
              <a:rPr lang="en-GB" sz="1600" b="1" dirty="0">
                <a:solidFill>
                  <a:srgbClr val="1F497D"/>
                </a:solidFill>
              </a:rPr>
              <a:t>:</a:t>
            </a:r>
          </a:p>
          <a:p>
            <a:pPr>
              <a:buClr>
                <a:srgbClr val="1F497D"/>
              </a:buClr>
              <a:buFont typeface="Symbol" panose="05050102010706020507" pitchFamily="18" charset="2"/>
              <a:buChar char="·"/>
            </a:pPr>
            <a:r>
              <a:rPr lang="en-GB" sz="1500" dirty="0" err="1"/>
              <a:t>Hôpital</a:t>
            </a:r>
            <a:r>
              <a:rPr lang="en-GB" sz="1500" dirty="0"/>
              <a:t> </a:t>
            </a:r>
            <a:r>
              <a:rPr lang="en-GB" sz="1500" dirty="0" err="1"/>
              <a:t>Broca</a:t>
            </a:r>
            <a:r>
              <a:rPr lang="en-GB" sz="1500" dirty="0"/>
              <a:t> (AP-HP)</a:t>
            </a:r>
          </a:p>
          <a:p>
            <a:pPr>
              <a:buClr>
                <a:srgbClr val="1F497D"/>
              </a:buClr>
              <a:buFont typeface="Symbol" panose="05050102010706020507" pitchFamily="18" charset="2"/>
              <a:buChar char="·"/>
            </a:pPr>
            <a:r>
              <a:rPr lang="en-GB" sz="1500" dirty="0" err="1"/>
              <a:t>Hôpital</a:t>
            </a:r>
            <a:r>
              <a:rPr lang="en-GB" sz="1500" dirty="0"/>
              <a:t> La </a:t>
            </a:r>
            <a:r>
              <a:rPr lang="en-GB" sz="1500" dirty="0" err="1"/>
              <a:t>Collégiale</a:t>
            </a:r>
            <a:r>
              <a:rPr lang="en-GB" sz="1500" dirty="0"/>
              <a:t> (AP-HP)</a:t>
            </a:r>
          </a:p>
          <a:p>
            <a:pPr>
              <a:buClr>
                <a:srgbClr val="1F497D"/>
              </a:buClr>
              <a:buFont typeface="Symbol" panose="05050102010706020507" pitchFamily="18" charset="2"/>
              <a:buChar char="·"/>
            </a:pPr>
            <a:r>
              <a:rPr lang="en-GB" sz="1500" dirty="0" err="1"/>
              <a:t>Hôpital</a:t>
            </a:r>
            <a:r>
              <a:rPr lang="en-GB" sz="1500" dirty="0"/>
              <a:t> </a:t>
            </a:r>
            <a:r>
              <a:rPr lang="en-GB" sz="1500" dirty="0" err="1"/>
              <a:t>Corentin</a:t>
            </a:r>
            <a:r>
              <a:rPr lang="en-GB" sz="1500" dirty="0"/>
              <a:t> </a:t>
            </a:r>
            <a:r>
              <a:rPr lang="en-GB" sz="1500" dirty="0" err="1"/>
              <a:t>Celton</a:t>
            </a:r>
            <a:r>
              <a:rPr lang="en-GB" sz="1500" dirty="0"/>
              <a:t> (AP-HP)</a:t>
            </a:r>
          </a:p>
          <a:p>
            <a:pPr>
              <a:buClr>
                <a:srgbClr val="1F497D"/>
              </a:buClr>
              <a:buFont typeface="Symbol" panose="05050102010706020507" pitchFamily="18" charset="2"/>
              <a:buChar char="·"/>
            </a:pPr>
            <a:r>
              <a:rPr lang="en-GB" sz="1500" dirty="0" err="1"/>
              <a:t>Hôpital</a:t>
            </a:r>
            <a:r>
              <a:rPr lang="en-GB" sz="1500" dirty="0"/>
              <a:t> Paul </a:t>
            </a:r>
            <a:r>
              <a:rPr lang="en-GB" sz="1500" dirty="0" err="1"/>
              <a:t>Brousse</a:t>
            </a:r>
            <a:r>
              <a:rPr lang="en-GB" sz="1500" dirty="0"/>
              <a:t> (AP-HP) </a:t>
            </a:r>
            <a:r>
              <a:rPr lang="en-GB" sz="1500" b="1" i="1" dirty="0">
                <a:solidFill>
                  <a:srgbClr val="1F497D"/>
                </a:solidFill>
              </a:rPr>
              <a:t>- </a:t>
            </a:r>
            <a:r>
              <a:rPr lang="en-GB" sz="1500" b="1" i="1" dirty="0" err="1">
                <a:solidFill>
                  <a:srgbClr val="1F497D"/>
                </a:solidFill>
              </a:rPr>
              <a:t>récompensé</a:t>
            </a:r>
            <a:r>
              <a:rPr lang="en-GB" sz="1500" b="1" i="1" dirty="0">
                <a:solidFill>
                  <a:srgbClr val="1F497D"/>
                </a:solidFill>
              </a:rPr>
              <a:t> avec PARO au </a:t>
            </a:r>
            <a:r>
              <a:rPr lang="en-GB" sz="1500" b="1" i="1" dirty="0" err="1">
                <a:solidFill>
                  <a:srgbClr val="1F497D"/>
                </a:solidFill>
              </a:rPr>
              <a:t>Trophée</a:t>
            </a:r>
            <a:r>
              <a:rPr lang="en-GB" sz="1500" b="1" i="1" dirty="0">
                <a:solidFill>
                  <a:srgbClr val="1F497D"/>
                </a:solidFill>
              </a:rPr>
              <a:t> des Patients des </a:t>
            </a:r>
            <a:r>
              <a:rPr lang="en-GB" sz="1500" b="1" i="1" dirty="0" err="1">
                <a:solidFill>
                  <a:srgbClr val="1F497D"/>
                </a:solidFill>
              </a:rPr>
              <a:t>Hôpitaux</a:t>
            </a:r>
            <a:r>
              <a:rPr lang="en-GB" sz="1500" b="1" i="1" dirty="0">
                <a:solidFill>
                  <a:srgbClr val="1F497D"/>
                </a:solidFill>
              </a:rPr>
              <a:t> de Paris</a:t>
            </a:r>
          </a:p>
          <a:p>
            <a:pPr>
              <a:buClr>
                <a:srgbClr val="1F497D"/>
              </a:buClr>
              <a:buFont typeface="Symbol" panose="05050102010706020507" pitchFamily="18" charset="2"/>
              <a:buChar char="·"/>
            </a:pPr>
            <a:r>
              <a:rPr lang="en-GB" sz="1500" dirty="0" err="1"/>
              <a:t>Hôpital</a:t>
            </a:r>
            <a:r>
              <a:rPr lang="en-GB" sz="1500" dirty="0"/>
              <a:t> Charles </a:t>
            </a:r>
            <a:r>
              <a:rPr lang="en-GB" sz="1500" dirty="0" err="1"/>
              <a:t>Foix</a:t>
            </a:r>
            <a:r>
              <a:rPr lang="en-GB" sz="1500" dirty="0"/>
              <a:t> (AP-HP) via </a:t>
            </a:r>
            <a:r>
              <a:rPr lang="en-GB" sz="1500" dirty="0" err="1"/>
              <a:t>l’Association</a:t>
            </a:r>
            <a:r>
              <a:rPr lang="en-GB" sz="1500" dirty="0"/>
              <a:t> M.A.E.H (</a:t>
            </a:r>
            <a:r>
              <a:rPr lang="en-GB" sz="1500" dirty="0" err="1"/>
              <a:t>Mouvement</a:t>
            </a:r>
            <a:r>
              <a:rPr lang="en-GB" sz="1500" dirty="0"/>
              <a:t> </a:t>
            </a:r>
            <a:r>
              <a:rPr lang="en-GB" sz="1500" dirty="0" err="1"/>
              <a:t>Amélioration</a:t>
            </a:r>
            <a:r>
              <a:rPr lang="en-GB" sz="1500" dirty="0"/>
              <a:t> </a:t>
            </a:r>
            <a:r>
              <a:rPr lang="en-GB" sz="1500" dirty="0" err="1"/>
              <a:t>Environnement</a:t>
            </a:r>
            <a:r>
              <a:rPr lang="en-GB" sz="1500" dirty="0"/>
              <a:t> </a:t>
            </a:r>
            <a:r>
              <a:rPr lang="en-GB" sz="1500" dirty="0" err="1"/>
              <a:t>Hospitalier</a:t>
            </a:r>
            <a:r>
              <a:rPr lang="en-GB" sz="1500" dirty="0"/>
              <a:t>)</a:t>
            </a:r>
          </a:p>
          <a:p>
            <a:pPr>
              <a:buClr>
                <a:srgbClr val="1F497D"/>
              </a:buClr>
              <a:buFont typeface="Symbol" panose="05050102010706020507" pitchFamily="18" charset="2"/>
              <a:buChar char="·"/>
            </a:pPr>
            <a:r>
              <a:rPr lang="en-GB" sz="1500" dirty="0"/>
              <a:t>CH de Saint Sever (40)</a:t>
            </a:r>
          </a:p>
          <a:p>
            <a:pPr>
              <a:buClr>
                <a:srgbClr val="1F497D"/>
              </a:buClr>
              <a:buFont typeface="Symbol" panose="05050102010706020507" pitchFamily="18" charset="2"/>
              <a:buChar char="·"/>
            </a:pPr>
            <a:r>
              <a:rPr lang="en-GB" sz="1500" dirty="0"/>
              <a:t>Clinique des </a:t>
            </a:r>
            <a:r>
              <a:rPr lang="en-GB" sz="1500" dirty="0" err="1"/>
              <a:t>Portes</a:t>
            </a:r>
            <a:r>
              <a:rPr lang="en-GB" sz="1500" dirty="0"/>
              <a:t> de </a:t>
            </a:r>
            <a:r>
              <a:rPr lang="en-GB" sz="1500" dirty="0" err="1"/>
              <a:t>l’Eure</a:t>
            </a:r>
            <a:r>
              <a:rPr lang="en-GB" sz="1500" dirty="0"/>
              <a:t> (Vernon – 27</a:t>
            </a:r>
            <a:r>
              <a:rPr lang="en-GB" sz="1500" dirty="0" smtClean="0"/>
              <a:t>)</a:t>
            </a:r>
          </a:p>
          <a:p>
            <a:pPr>
              <a:buClr>
                <a:srgbClr val="1F497D"/>
              </a:buClr>
              <a:buFont typeface="Symbol" panose="05050102010706020507" pitchFamily="18" charset="2"/>
              <a:buChar char="·"/>
            </a:pPr>
            <a:r>
              <a:rPr lang="it-IT" sz="1500" dirty="0" smtClean="0"/>
              <a:t>CHI </a:t>
            </a:r>
            <a:r>
              <a:rPr lang="it-IT" sz="1500" dirty="0"/>
              <a:t>– </a:t>
            </a:r>
            <a:r>
              <a:rPr lang="it-IT" sz="1500" dirty="0" smtClean="0"/>
              <a:t>Caux Valléee de Seine (Lillebonne – 76) </a:t>
            </a:r>
            <a:endParaRPr lang="en-GB" sz="1500" dirty="0"/>
          </a:p>
          <a:p>
            <a:pPr>
              <a:buClr>
                <a:srgbClr val="1F497D"/>
              </a:buClr>
            </a:pPr>
            <a:endParaRPr lang="en-GB" sz="600" dirty="0"/>
          </a:p>
          <a:p>
            <a:pPr marL="0" indent="0">
              <a:buClr>
                <a:srgbClr val="1F497D"/>
              </a:buClr>
              <a:buNone/>
            </a:pPr>
            <a:r>
              <a:rPr lang="en-GB" sz="1600" b="1" dirty="0" err="1" smtClean="0">
                <a:solidFill>
                  <a:srgbClr val="1F497D"/>
                </a:solidFill>
              </a:rPr>
              <a:t>Autres</a:t>
            </a:r>
            <a:r>
              <a:rPr lang="en-GB" sz="1600" b="1" dirty="0" smtClean="0">
                <a:solidFill>
                  <a:srgbClr val="1F497D"/>
                </a:solidFill>
              </a:rPr>
              <a:t> </a:t>
            </a:r>
            <a:r>
              <a:rPr lang="en-GB" sz="1600" b="1" dirty="0" err="1">
                <a:solidFill>
                  <a:srgbClr val="1F497D"/>
                </a:solidFill>
              </a:rPr>
              <a:t>établissements</a:t>
            </a:r>
            <a:r>
              <a:rPr lang="en-GB" sz="1600" b="1" dirty="0">
                <a:solidFill>
                  <a:srgbClr val="1F497D"/>
                </a:solidFill>
              </a:rPr>
              <a:t>:</a:t>
            </a:r>
          </a:p>
          <a:p>
            <a:pPr>
              <a:buClr>
                <a:srgbClr val="1F497D"/>
              </a:buClr>
              <a:buFont typeface="Symbol" panose="05050102010706020507" pitchFamily="18" charset="2"/>
              <a:buChar char=""/>
            </a:pPr>
            <a:r>
              <a:rPr lang="en-GB" sz="1500" dirty="0" err="1"/>
              <a:t>L’Institut</a:t>
            </a:r>
            <a:r>
              <a:rPr lang="en-GB" sz="1500" dirty="0"/>
              <a:t> Curie (Paris</a:t>
            </a:r>
            <a:r>
              <a:rPr lang="en-GB" sz="1500" dirty="0" smtClean="0"/>
              <a:t>), service </a:t>
            </a:r>
            <a:r>
              <a:rPr lang="en-GB" sz="1500" dirty="0" err="1" smtClean="0"/>
              <a:t>d’oncogériatrie</a:t>
            </a:r>
            <a:endParaRPr lang="en-GB" sz="1500" dirty="0"/>
          </a:p>
          <a:p>
            <a:pPr>
              <a:buClr>
                <a:srgbClr val="1F497D"/>
              </a:buClr>
              <a:buFont typeface="Calibri" panose="020F0502020204030204" pitchFamily="34" charset="0"/>
              <a:buChar char="•"/>
            </a:pPr>
            <a:endParaRPr lang="en-GB" sz="1500" dirty="0"/>
          </a:p>
        </p:txBody>
      </p:sp>
      <p:sp>
        <p:nvSpPr>
          <p:cNvPr id="9" name="Content Placeholder 8"/>
          <p:cNvSpPr>
            <a:spLocks noGrp="1"/>
          </p:cNvSpPr>
          <p:nvPr>
            <p:ph sz="half" idx="2"/>
          </p:nvPr>
        </p:nvSpPr>
        <p:spPr>
          <a:xfrm>
            <a:off x="0" y="1629000"/>
            <a:ext cx="4617000" cy="5184000"/>
          </a:xfrm>
        </p:spPr>
        <p:txBody>
          <a:bodyPr>
            <a:noAutofit/>
          </a:bodyPr>
          <a:lstStyle/>
          <a:p>
            <a:pPr marL="0" indent="0">
              <a:buClr>
                <a:srgbClr val="1F497D"/>
              </a:buClr>
              <a:buNone/>
            </a:pPr>
            <a:r>
              <a:rPr lang="en-GB" sz="1600" b="1" dirty="0" smtClean="0">
                <a:solidFill>
                  <a:srgbClr val="1F497D"/>
                </a:solidFill>
              </a:rPr>
              <a:t>EHPAD</a:t>
            </a:r>
            <a:r>
              <a:rPr lang="en-GB" sz="1600" b="1" dirty="0">
                <a:solidFill>
                  <a:srgbClr val="1F497D"/>
                </a:solidFill>
              </a:rPr>
              <a:t>:</a:t>
            </a:r>
          </a:p>
          <a:p>
            <a:pPr>
              <a:buClr>
                <a:srgbClr val="1F497D"/>
              </a:buClr>
              <a:buFont typeface="Symbol" panose="05050102010706020507" pitchFamily="18" charset="2"/>
              <a:buChar char=""/>
            </a:pPr>
            <a:r>
              <a:rPr lang="en-GB" sz="1500" dirty="0"/>
              <a:t>EHPAD Villa du </a:t>
            </a:r>
            <a:r>
              <a:rPr lang="en-GB" sz="1500" dirty="0" err="1"/>
              <a:t>Tertre</a:t>
            </a:r>
            <a:r>
              <a:rPr lang="en-GB" sz="1500" dirty="0"/>
              <a:t> (Saint </a:t>
            </a:r>
            <a:r>
              <a:rPr lang="en-GB" sz="1500" dirty="0" err="1"/>
              <a:t>Parre</a:t>
            </a:r>
            <a:r>
              <a:rPr lang="en-GB" sz="1500" dirty="0"/>
              <a:t> aux </a:t>
            </a:r>
            <a:r>
              <a:rPr lang="en-GB" sz="1500" dirty="0" err="1"/>
              <a:t>Tertres</a:t>
            </a:r>
            <a:r>
              <a:rPr lang="en-GB" sz="1500" dirty="0"/>
              <a:t> – 10</a:t>
            </a:r>
            <a:r>
              <a:rPr lang="en-GB" sz="1500" dirty="0" smtClean="0"/>
              <a:t>) </a:t>
            </a:r>
            <a:r>
              <a:rPr lang="en-GB" sz="1500" b="1" i="1" dirty="0" smtClean="0">
                <a:solidFill>
                  <a:srgbClr val="1F497D"/>
                </a:solidFill>
              </a:rPr>
              <a:t>- </a:t>
            </a:r>
            <a:r>
              <a:rPr lang="en-GB" sz="1500" b="1" i="1" dirty="0">
                <a:solidFill>
                  <a:srgbClr val="1F497D"/>
                </a:solidFill>
              </a:rPr>
              <a:t>premier </a:t>
            </a:r>
            <a:r>
              <a:rPr lang="en-GB" sz="1500" b="1" i="1" dirty="0" err="1">
                <a:solidFill>
                  <a:srgbClr val="1F497D"/>
                </a:solidFill>
              </a:rPr>
              <a:t>établissement</a:t>
            </a:r>
            <a:r>
              <a:rPr lang="en-GB" sz="1500" b="1" i="1" dirty="0">
                <a:solidFill>
                  <a:srgbClr val="1F497D"/>
                </a:solidFill>
              </a:rPr>
              <a:t> de santé </a:t>
            </a:r>
            <a:r>
              <a:rPr lang="en-GB" sz="1500" b="1" i="1" dirty="0" err="1">
                <a:solidFill>
                  <a:srgbClr val="1F497D"/>
                </a:solidFill>
              </a:rPr>
              <a:t>en</a:t>
            </a:r>
            <a:r>
              <a:rPr lang="en-GB" sz="1500" b="1" i="1" dirty="0">
                <a:solidFill>
                  <a:srgbClr val="1F497D"/>
                </a:solidFill>
              </a:rPr>
              <a:t> France à </a:t>
            </a:r>
            <a:r>
              <a:rPr lang="en-GB" sz="1500" b="1" i="1" dirty="0" err="1">
                <a:solidFill>
                  <a:srgbClr val="1F497D"/>
                </a:solidFill>
              </a:rPr>
              <a:t>acquérir</a:t>
            </a:r>
            <a:r>
              <a:rPr lang="en-GB" sz="1500" b="1" i="1" dirty="0">
                <a:solidFill>
                  <a:srgbClr val="1F497D"/>
                </a:solidFill>
              </a:rPr>
              <a:t> </a:t>
            </a:r>
            <a:r>
              <a:rPr lang="en-GB" sz="1500" b="1" i="1" dirty="0" smtClean="0">
                <a:solidFill>
                  <a:srgbClr val="1F497D"/>
                </a:solidFill>
              </a:rPr>
              <a:t>PARO </a:t>
            </a:r>
            <a:r>
              <a:rPr lang="en-GB" sz="1500" b="1" i="1" dirty="0" err="1" smtClean="0">
                <a:solidFill>
                  <a:srgbClr val="1F497D"/>
                </a:solidFill>
              </a:rPr>
              <a:t>en</a:t>
            </a:r>
            <a:r>
              <a:rPr lang="en-GB" sz="1500" b="1" i="1" dirty="0" smtClean="0">
                <a:solidFill>
                  <a:srgbClr val="1F497D"/>
                </a:solidFill>
              </a:rPr>
              <a:t> </a:t>
            </a:r>
            <a:r>
              <a:rPr lang="en-GB" sz="1500" b="1" i="1" dirty="0" err="1" smtClean="0">
                <a:solidFill>
                  <a:srgbClr val="1F497D"/>
                </a:solidFill>
              </a:rPr>
              <a:t>juillet</a:t>
            </a:r>
            <a:r>
              <a:rPr lang="en-GB" sz="1500" b="1" i="1" dirty="0" smtClean="0">
                <a:solidFill>
                  <a:srgbClr val="1F497D"/>
                </a:solidFill>
              </a:rPr>
              <a:t> 2014</a:t>
            </a:r>
            <a:endParaRPr lang="en-GB" sz="1500" b="1" i="1" dirty="0">
              <a:solidFill>
                <a:srgbClr val="1F497D"/>
              </a:solidFill>
            </a:endParaRPr>
          </a:p>
          <a:p>
            <a:pPr>
              <a:buClr>
                <a:srgbClr val="1F497D"/>
              </a:buClr>
              <a:buFont typeface="Symbol" panose="05050102010706020507" pitchFamily="18" charset="2"/>
              <a:buChar char=""/>
            </a:pPr>
            <a:r>
              <a:rPr lang="en-GB" sz="1500" dirty="0" smtClean="0"/>
              <a:t>EHPAD </a:t>
            </a:r>
            <a:r>
              <a:rPr lang="en-GB" sz="1500" dirty="0"/>
              <a:t>Valle Longa (</a:t>
            </a:r>
            <a:r>
              <a:rPr lang="en-GB" sz="1500" dirty="0" err="1"/>
              <a:t>Cauro</a:t>
            </a:r>
            <a:r>
              <a:rPr lang="en-GB" sz="1500" dirty="0"/>
              <a:t> – Corse du </a:t>
            </a:r>
            <a:r>
              <a:rPr lang="en-GB" sz="1500" dirty="0" err="1"/>
              <a:t>Sud</a:t>
            </a:r>
            <a:r>
              <a:rPr lang="en-GB" sz="1500" dirty="0"/>
              <a:t>)</a:t>
            </a:r>
          </a:p>
          <a:p>
            <a:pPr>
              <a:buClr>
                <a:srgbClr val="1F497D"/>
              </a:buClr>
              <a:buFont typeface="Symbol" panose="05050102010706020507" pitchFamily="18" charset="2"/>
              <a:buChar char=""/>
            </a:pPr>
            <a:r>
              <a:rPr lang="en-GB" sz="1500" dirty="0"/>
              <a:t>EHPAD </a:t>
            </a:r>
            <a:r>
              <a:rPr lang="en-GB" sz="1500" dirty="0" err="1"/>
              <a:t>Fondation</a:t>
            </a:r>
            <a:r>
              <a:rPr lang="en-GB" sz="1500" dirty="0"/>
              <a:t> </a:t>
            </a:r>
            <a:r>
              <a:rPr lang="en-GB" sz="1500" dirty="0" err="1"/>
              <a:t>Lépine</a:t>
            </a:r>
            <a:r>
              <a:rPr lang="en-GB" sz="1500" dirty="0"/>
              <a:t> Providence (CCAS Versailles – 78</a:t>
            </a:r>
            <a:r>
              <a:rPr lang="en-GB" sz="1500" dirty="0" smtClean="0"/>
              <a:t>)</a:t>
            </a:r>
          </a:p>
          <a:p>
            <a:pPr>
              <a:buClr>
                <a:srgbClr val="1F497D"/>
              </a:buClr>
              <a:buFont typeface="Symbol" panose="05050102010706020507" pitchFamily="18" charset="2"/>
              <a:buChar char=""/>
            </a:pPr>
            <a:r>
              <a:rPr lang="en-GB" sz="1500" dirty="0"/>
              <a:t>EHPAD la </a:t>
            </a:r>
            <a:r>
              <a:rPr lang="en-GB" sz="1500" dirty="0" err="1"/>
              <a:t>Bastide</a:t>
            </a:r>
            <a:r>
              <a:rPr lang="en-GB" sz="1500" dirty="0"/>
              <a:t> des </a:t>
            </a:r>
            <a:r>
              <a:rPr lang="en-GB" sz="1500" dirty="0" err="1"/>
              <a:t>Lavandins</a:t>
            </a:r>
            <a:r>
              <a:rPr lang="en-GB" sz="1500" dirty="0"/>
              <a:t> (Apt – 84)</a:t>
            </a:r>
          </a:p>
          <a:p>
            <a:pPr>
              <a:buClr>
                <a:srgbClr val="1F497D"/>
              </a:buClr>
              <a:buFont typeface="Symbol" panose="05050102010706020507" pitchFamily="18" charset="2"/>
              <a:buChar char=""/>
            </a:pPr>
            <a:r>
              <a:rPr lang="en-GB" sz="1500" dirty="0" err="1"/>
              <a:t>Résidence</a:t>
            </a:r>
            <a:r>
              <a:rPr lang="en-GB" sz="1500" dirty="0"/>
              <a:t> ADEF la </a:t>
            </a:r>
            <a:r>
              <a:rPr lang="en-GB" sz="1500" dirty="0" err="1"/>
              <a:t>maison</a:t>
            </a:r>
            <a:r>
              <a:rPr lang="en-GB" sz="1500" dirty="0"/>
              <a:t> de </a:t>
            </a:r>
            <a:r>
              <a:rPr lang="en-GB" sz="1500" dirty="0" err="1"/>
              <a:t>l’amandier</a:t>
            </a:r>
            <a:r>
              <a:rPr lang="en-GB" sz="1500" dirty="0"/>
              <a:t> (Saint Marcel – 71)</a:t>
            </a:r>
          </a:p>
          <a:p>
            <a:pPr>
              <a:buClr>
                <a:srgbClr val="1F497D"/>
              </a:buClr>
              <a:buFont typeface="Symbol" panose="05050102010706020507" pitchFamily="18" charset="2"/>
              <a:buChar char=""/>
            </a:pPr>
            <a:r>
              <a:rPr lang="en-GB" sz="1500" dirty="0"/>
              <a:t>Home de </a:t>
            </a:r>
            <a:r>
              <a:rPr lang="en-GB" sz="1500" dirty="0" err="1"/>
              <a:t>Préville</a:t>
            </a:r>
            <a:r>
              <a:rPr lang="en-GB" sz="1500" dirty="0"/>
              <a:t> (</a:t>
            </a:r>
            <a:r>
              <a:rPr lang="en-GB" sz="1500" dirty="0" err="1"/>
              <a:t>Moulins</a:t>
            </a:r>
            <a:r>
              <a:rPr lang="en-GB" sz="1500" dirty="0"/>
              <a:t> Les Metz – 57)</a:t>
            </a:r>
          </a:p>
          <a:p>
            <a:pPr>
              <a:buClr>
                <a:srgbClr val="1F497D"/>
              </a:buClr>
              <a:buFont typeface="Symbol" panose="05050102010706020507" pitchFamily="18" charset="2"/>
              <a:buChar char=""/>
            </a:pPr>
            <a:r>
              <a:rPr lang="en-GB" sz="1500" dirty="0" err="1"/>
              <a:t>Résidence</a:t>
            </a:r>
            <a:r>
              <a:rPr lang="en-GB" sz="1500" dirty="0"/>
              <a:t> </a:t>
            </a:r>
            <a:r>
              <a:rPr lang="en-GB" sz="1500" dirty="0" err="1"/>
              <a:t>Arpage</a:t>
            </a:r>
            <a:r>
              <a:rPr lang="en-GB" sz="1500" dirty="0"/>
              <a:t> </a:t>
            </a:r>
            <a:r>
              <a:rPr lang="en-GB" sz="1500" dirty="0" err="1"/>
              <a:t>Mornay</a:t>
            </a:r>
            <a:r>
              <a:rPr lang="en-GB" sz="1500" dirty="0"/>
              <a:t> (ARPAD) (</a:t>
            </a:r>
            <a:r>
              <a:rPr lang="en-GB" sz="1500" dirty="0" smtClean="0"/>
              <a:t>Lev.-Perret </a:t>
            </a:r>
            <a:r>
              <a:rPr lang="en-GB" sz="1500" dirty="0"/>
              <a:t>92)</a:t>
            </a:r>
          </a:p>
          <a:p>
            <a:pPr>
              <a:buClr>
                <a:srgbClr val="1F497D"/>
              </a:buClr>
              <a:buFont typeface="Symbol" panose="05050102010706020507" pitchFamily="18" charset="2"/>
              <a:buChar char=""/>
            </a:pPr>
            <a:r>
              <a:rPr lang="en-GB" sz="1500" dirty="0"/>
              <a:t>EHPAD </a:t>
            </a:r>
            <a:r>
              <a:rPr lang="en-GB" sz="1500" dirty="0" err="1"/>
              <a:t>Résidence</a:t>
            </a:r>
            <a:r>
              <a:rPr lang="en-GB" sz="1500" dirty="0"/>
              <a:t> du </a:t>
            </a:r>
            <a:r>
              <a:rPr lang="en-GB" sz="1500" dirty="0" err="1"/>
              <a:t>Parc</a:t>
            </a:r>
            <a:r>
              <a:rPr lang="en-GB" sz="1500" dirty="0"/>
              <a:t> (St </a:t>
            </a:r>
            <a:r>
              <a:rPr lang="en-GB" sz="1500" dirty="0" err="1"/>
              <a:t>Germain</a:t>
            </a:r>
            <a:r>
              <a:rPr lang="en-GB" sz="1500" dirty="0"/>
              <a:t> La Ville – 51)</a:t>
            </a:r>
          </a:p>
          <a:p>
            <a:pPr>
              <a:buClr>
                <a:srgbClr val="1F497D"/>
              </a:buClr>
              <a:buFont typeface="Symbol" panose="05050102010706020507" pitchFamily="18" charset="2"/>
              <a:buChar char=""/>
            </a:pPr>
            <a:r>
              <a:rPr lang="en-GB" sz="1500" dirty="0" err="1"/>
              <a:t>Réseau</a:t>
            </a:r>
            <a:r>
              <a:rPr lang="en-GB" sz="1500" dirty="0"/>
              <a:t> OMERIS (National)</a:t>
            </a:r>
          </a:p>
          <a:p>
            <a:pPr>
              <a:buClr>
                <a:srgbClr val="1F497D"/>
              </a:buClr>
              <a:buFont typeface="Symbol" panose="05050102010706020507" pitchFamily="18" charset="2"/>
              <a:buChar char=""/>
            </a:pPr>
            <a:r>
              <a:rPr lang="en-GB" sz="1500" dirty="0"/>
              <a:t>EHPAD </a:t>
            </a:r>
            <a:r>
              <a:rPr lang="en-GB" sz="1500" dirty="0" err="1"/>
              <a:t>Résidence</a:t>
            </a:r>
            <a:r>
              <a:rPr lang="en-GB" sz="1500" dirty="0"/>
              <a:t> FCES </a:t>
            </a:r>
            <a:r>
              <a:rPr lang="en-GB" sz="1500" dirty="0" err="1"/>
              <a:t>Lanmodez</a:t>
            </a:r>
            <a:r>
              <a:rPr lang="en-GB" sz="1500" dirty="0"/>
              <a:t> (Saint </a:t>
            </a:r>
            <a:r>
              <a:rPr lang="en-GB" sz="1500" dirty="0" err="1"/>
              <a:t>Mandé</a:t>
            </a:r>
            <a:r>
              <a:rPr lang="en-GB" sz="1500" dirty="0"/>
              <a:t> – 94)</a:t>
            </a:r>
          </a:p>
          <a:p>
            <a:pPr>
              <a:buClr>
                <a:srgbClr val="1F497D"/>
              </a:buClr>
              <a:buFont typeface="Symbol" panose="05050102010706020507" pitchFamily="18" charset="2"/>
              <a:buChar char=""/>
            </a:pPr>
            <a:r>
              <a:rPr lang="en-GB" sz="1500" dirty="0"/>
              <a:t>EHPAD </a:t>
            </a:r>
            <a:r>
              <a:rPr lang="en-GB" sz="1500" dirty="0" err="1"/>
              <a:t>Résidence</a:t>
            </a:r>
            <a:r>
              <a:rPr lang="en-GB" sz="1500" dirty="0"/>
              <a:t> Lamartine (Saint Etienne – 42)</a:t>
            </a:r>
          </a:p>
          <a:p>
            <a:pPr>
              <a:buClr>
                <a:srgbClr val="1F497D"/>
              </a:buClr>
              <a:buFont typeface="Symbol" panose="05050102010706020507" pitchFamily="18" charset="2"/>
              <a:buChar char=""/>
            </a:pPr>
            <a:r>
              <a:rPr lang="en-GB" sz="1500" dirty="0"/>
              <a:t>EHPAD </a:t>
            </a:r>
            <a:r>
              <a:rPr lang="en-GB" sz="1500" dirty="0" err="1"/>
              <a:t>Alquier</a:t>
            </a:r>
            <a:r>
              <a:rPr lang="en-GB" sz="1500" dirty="0"/>
              <a:t> </a:t>
            </a:r>
            <a:r>
              <a:rPr lang="en-GB" sz="1500" dirty="0" err="1"/>
              <a:t>Debrousse</a:t>
            </a:r>
            <a:r>
              <a:rPr lang="en-GB" sz="1500" dirty="0"/>
              <a:t> (CCAS Ville de Paris)</a:t>
            </a:r>
          </a:p>
          <a:p>
            <a:pPr>
              <a:buClr>
                <a:srgbClr val="1F497D"/>
              </a:buClr>
              <a:buFont typeface="Symbol" panose="05050102010706020507" pitchFamily="18" charset="2"/>
              <a:buChar char=""/>
            </a:pPr>
            <a:r>
              <a:rPr lang="en-GB" sz="1500" dirty="0"/>
              <a:t>EHPAD </a:t>
            </a:r>
            <a:r>
              <a:rPr lang="en-GB" sz="1500" dirty="0" err="1"/>
              <a:t>Résidence</a:t>
            </a:r>
            <a:r>
              <a:rPr lang="en-GB" sz="1500" dirty="0"/>
              <a:t> </a:t>
            </a:r>
            <a:r>
              <a:rPr lang="en-GB" sz="1500" dirty="0" err="1"/>
              <a:t>Partage</a:t>
            </a:r>
            <a:r>
              <a:rPr lang="en-GB" sz="1500" dirty="0"/>
              <a:t> Les </a:t>
            </a:r>
            <a:r>
              <a:rPr lang="en-GB" sz="1500" dirty="0" err="1"/>
              <a:t>Opalines</a:t>
            </a:r>
            <a:r>
              <a:rPr lang="en-GB" sz="1500" dirty="0"/>
              <a:t> (</a:t>
            </a:r>
            <a:r>
              <a:rPr lang="en-GB" sz="1500" dirty="0" err="1"/>
              <a:t>Lorette</a:t>
            </a:r>
            <a:r>
              <a:rPr lang="en-GB" sz="1500" dirty="0"/>
              <a:t> – 42)</a:t>
            </a:r>
          </a:p>
          <a:p>
            <a:pPr>
              <a:buClr>
                <a:srgbClr val="1F497D"/>
              </a:buClr>
              <a:buFont typeface="Symbol" panose="05050102010706020507" pitchFamily="18" charset="2"/>
              <a:buChar char=""/>
            </a:pPr>
            <a:endParaRPr lang="en-GB" sz="1500" dirty="0"/>
          </a:p>
          <a:p>
            <a:pPr>
              <a:buClr>
                <a:srgbClr val="1F497D"/>
              </a:buClr>
              <a:buFont typeface="Calibri" panose="020F0502020204030204" pitchFamily="34" charset="0"/>
              <a:buChar char="•"/>
            </a:pPr>
            <a:endParaRPr lang="en-GB" sz="1500" dirty="0"/>
          </a:p>
        </p:txBody>
      </p:sp>
      <p:sp>
        <p:nvSpPr>
          <p:cNvPr id="10" name="TextBox 9"/>
          <p:cNvSpPr txBox="1"/>
          <p:nvPr/>
        </p:nvSpPr>
        <p:spPr>
          <a:xfrm>
            <a:off x="1239934" y="1089000"/>
            <a:ext cx="6664132" cy="400110"/>
          </a:xfrm>
          <a:prstGeom prst="rect">
            <a:avLst/>
          </a:prstGeom>
          <a:noFill/>
        </p:spPr>
        <p:txBody>
          <a:bodyPr wrap="none" rtlCol="0">
            <a:spAutoFit/>
          </a:bodyPr>
          <a:lstStyle/>
          <a:p>
            <a:pPr algn="ctr"/>
            <a:r>
              <a:rPr lang="en-GB" sz="2000" dirty="0" err="1" smtClean="0"/>
              <a:t>Aujourd’hui</a:t>
            </a:r>
            <a:r>
              <a:rPr lang="en-GB" sz="2000" dirty="0" smtClean="0"/>
              <a:t>, </a:t>
            </a:r>
            <a:r>
              <a:rPr lang="en-GB" sz="2000" dirty="0" smtClean="0"/>
              <a:t>25 </a:t>
            </a:r>
            <a:r>
              <a:rPr lang="en-GB" sz="2000" dirty="0" err="1" smtClean="0"/>
              <a:t>établissements</a:t>
            </a:r>
            <a:r>
              <a:rPr lang="en-GB" sz="2000" dirty="0" smtClean="0"/>
              <a:t> </a:t>
            </a:r>
            <a:r>
              <a:rPr lang="en-GB" sz="2000" dirty="0" err="1" smtClean="0"/>
              <a:t>Français</a:t>
            </a:r>
            <a:r>
              <a:rPr lang="en-GB" sz="2000" dirty="0" smtClean="0"/>
              <a:t> </a:t>
            </a:r>
            <a:r>
              <a:rPr lang="en-GB" sz="2000" dirty="0" err="1" smtClean="0"/>
              <a:t>ont</a:t>
            </a:r>
            <a:r>
              <a:rPr lang="en-GB" sz="2000" dirty="0" smtClean="0"/>
              <a:t> déjà acquis PARO:</a:t>
            </a:r>
            <a:endParaRPr lang="en-GB" sz="2000" dirty="0"/>
          </a:p>
        </p:txBody>
      </p:sp>
      <p:pic>
        <p:nvPicPr>
          <p:cNvPr id="2" name="Picture 1"/>
          <p:cNvPicPr>
            <a:picLocks noChangeAspect="1"/>
          </p:cNvPicPr>
          <p:nvPr/>
        </p:nvPicPr>
        <p:blipFill>
          <a:blip r:embed="rId2"/>
          <a:stretch>
            <a:fillRect/>
          </a:stretch>
        </p:blipFill>
        <p:spPr>
          <a:xfrm>
            <a:off x="8686800" y="1584000"/>
            <a:ext cx="380870" cy="360000"/>
          </a:xfrm>
          <a:prstGeom prst="rect">
            <a:avLst/>
          </a:prstGeom>
        </p:spPr>
      </p:pic>
    </p:spTree>
    <p:extLst>
      <p:ext uri="{BB962C8B-B14F-4D97-AF65-F5344CB8AC3E}">
        <p14:creationId xmlns:p14="http://schemas.microsoft.com/office/powerpoint/2010/main" val="3672413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384"/>
            <a:ext cx="8229600" cy="1143000"/>
          </a:xfrm>
        </p:spPr>
        <p:txBody>
          <a:bodyPr>
            <a:normAutofit/>
          </a:bodyPr>
          <a:lstStyle/>
          <a:p>
            <a:r>
              <a:rPr lang="fr-FR" sz="4000" b="1" dirty="0" smtClean="0">
                <a:solidFill>
                  <a:schemeClr val="tx2"/>
                </a:solidFill>
                <a:latin typeface="Arial Rounded MT Bold" panose="020F0704030504030204" pitchFamily="34" charset="0"/>
              </a:rPr>
              <a:t>Pourquoi un phoque?</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228600" y="1019319"/>
            <a:ext cx="8686800" cy="5816977"/>
          </a:xfrm>
          <a:prstGeom prst="rect">
            <a:avLst/>
          </a:prstGeom>
          <a:noFill/>
        </p:spPr>
        <p:txBody>
          <a:bodyPr wrap="square" rtlCol="0">
            <a:spAutoFit/>
          </a:bodyPr>
          <a:lstStyle/>
          <a:p>
            <a:pPr algn="just"/>
            <a:r>
              <a:rPr lang="fr-FR" sz="2000" dirty="0" smtClean="0"/>
              <a:t>Avoir choisi un phoque n’est pas anodin</a:t>
            </a:r>
            <a:r>
              <a:rPr lang="fr-FR" sz="2000" dirty="0"/>
              <a:t>:</a:t>
            </a:r>
          </a:p>
          <a:p>
            <a:pPr marL="342900" indent="-342900" algn="just">
              <a:buClr>
                <a:srgbClr val="1F497D"/>
              </a:buClr>
              <a:buFont typeface="Calibri" panose="020F0502020204030204" pitchFamily="34" charset="0"/>
              <a:buChar char="•"/>
            </a:pPr>
            <a:r>
              <a:rPr lang="fr-FR" sz="2000" dirty="0" smtClean="0"/>
              <a:t>Les traits de cet animal (forme, fourrure, sons émis) inspirent confiance à travers une certaine innocence, alors que des animaux domestiques (type chien ou chat) peuvent pour certain être rattachés à des risques de griffure ou de morsure. </a:t>
            </a:r>
          </a:p>
          <a:p>
            <a:pPr marL="342900" indent="-342900" algn="just">
              <a:buClr>
                <a:srgbClr val="1F497D"/>
              </a:buClr>
              <a:buFont typeface="Calibri" panose="020F0502020204030204" pitchFamily="34" charset="0"/>
              <a:buChar char="•"/>
            </a:pPr>
            <a:r>
              <a:rPr lang="fr-FR" sz="2000" dirty="0" smtClean="0"/>
              <a:t>Peu de personnes sont familières avec la démarche des phoques et leurs caractéristiques physiques, ce qui a permis d’adapter PARO en accentuant certains traits qui joueront un rôle prépondérant dans la communication non-verbale avec les patients ou les résidents : </a:t>
            </a:r>
          </a:p>
          <a:p>
            <a:pPr marL="800100" lvl="1" indent="-342900" algn="just">
              <a:buClr>
                <a:srgbClr val="1F497D"/>
              </a:buClr>
              <a:buFont typeface="Calibri" panose="020F0502020204030204" pitchFamily="34" charset="0"/>
              <a:buChar char="•"/>
            </a:pPr>
            <a:r>
              <a:rPr lang="fr-FR" b="1" dirty="0" smtClean="0">
                <a:solidFill>
                  <a:schemeClr val="tx2"/>
                </a:solidFill>
              </a:rPr>
              <a:t>Les yeux ont été agrandis </a:t>
            </a:r>
            <a:r>
              <a:rPr lang="fr-FR" dirty="0" smtClean="0"/>
              <a:t>(élément central de communication), </a:t>
            </a:r>
            <a:r>
              <a:rPr lang="fr-FR" b="1" dirty="0" smtClean="0">
                <a:solidFill>
                  <a:schemeClr val="tx2"/>
                </a:solidFill>
              </a:rPr>
              <a:t>la bouche a été affinée </a:t>
            </a:r>
            <a:r>
              <a:rPr lang="fr-FR" dirty="0" smtClean="0"/>
              <a:t>pour être moins agressive, </a:t>
            </a:r>
            <a:r>
              <a:rPr lang="fr-FR" b="1" dirty="0" smtClean="0">
                <a:solidFill>
                  <a:schemeClr val="tx2"/>
                </a:solidFill>
              </a:rPr>
              <a:t>la tête a été arrondie </a:t>
            </a:r>
            <a:r>
              <a:rPr lang="fr-FR" dirty="0" smtClean="0"/>
              <a:t>et </a:t>
            </a:r>
            <a:r>
              <a:rPr lang="fr-FR" b="1" dirty="0" smtClean="0">
                <a:solidFill>
                  <a:schemeClr val="tx2"/>
                </a:solidFill>
              </a:rPr>
              <a:t>les mouvements étudiés </a:t>
            </a:r>
            <a:r>
              <a:rPr lang="fr-FR" dirty="0" smtClean="0"/>
              <a:t>pour être </a:t>
            </a:r>
            <a:r>
              <a:rPr lang="fr-FR" b="1" dirty="0" smtClean="0">
                <a:solidFill>
                  <a:schemeClr val="tx2"/>
                </a:solidFill>
              </a:rPr>
              <a:t>de faible amplitude </a:t>
            </a:r>
            <a:r>
              <a:rPr lang="fr-FR" dirty="0" smtClean="0"/>
              <a:t>et </a:t>
            </a:r>
            <a:r>
              <a:rPr lang="fr-FR" b="1" dirty="0" smtClean="0">
                <a:solidFill>
                  <a:schemeClr val="tx2"/>
                </a:solidFill>
              </a:rPr>
              <a:t>non agressifs</a:t>
            </a:r>
            <a:r>
              <a:rPr lang="fr-FR" dirty="0" smtClean="0"/>
              <a:t>, le tout afin de maximiser le capital confiance et le potentiel vecteur communication de PARO. </a:t>
            </a:r>
          </a:p>
          <a:p>
            <a:pPr marL="342900" indent="-342900" algn="just">
              <a:buClr>
                <a:srgbClr val="1F497D"/>
              </a:buClr>
              <a:buFont typeface="Calibri" panose="020F0502020204030204" pitchFamily="34" charset="0"/>
              <a:buChar char="•"/>
            </a:pPr>
            <a:r>
              <a:rPr lang="fr-FR" sz="2000" dirty="0" smtClean="0"/>
              <a:t>Adapter sous forme robotique la démarche d’un animal familier, donc reconnue de tous, pourrait mener à des comparaisons anxiogènes entre le réel et l’automate. </a:t>
            </a:r>
          </a:p>
          <a:p>
            <a:pPr marL="342900" indent="-342900" algn="just">
              <a:buClr>
                <a:srgbClr val="1F497D"/>
              </a:buClr>
              <a:buFont typeface="Calibri" panose="020F0502020204030204" pitchFamily="34" charset="0"/>
              <a:buChar char="•"/>
            </a:pPr>
            <a:r>
              <a:rPr lang="fr-FR" sz="2000" dirty="0" smtClean="0"/>
              <a:t>Un phoque comme PARO amène au contraire la curiosité et stimule l’éveil des personnes, et sa forme réconfortante permet notamment de le serrer dans les bras sans appréhension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smtClean="0">
                <a:solidFill>
                  <a:schemeClr val="tx2"/>
                </a:solidFill>
                <a:latin typeface="Arial Rounded MT Bold" panose="020F0704030504030204" pitchFamily="34" charset="0"/>
              </a:rPr>
              <a:t>Quelles indications ?</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251520" y="1484784"/>
            <a:ext cx="8640960" cy="4093428"/>
          </a:xfrm>
          <a:prstGeom prst="rect">
            <a:avLst/>
          </a:prstGeom>
          <a:noFill/>
        </p:spPr>
        <p:txBody>
          <a:bodyPr wrap="square" rtlCol="0">
            <a:spAutoFit/>
          </a:bodyPr>
          <a:lstStyle/>
          <a:p>
            <a:r>
              <a:rPr lang="fr-FR" sz="2000" dirty="0" smtClean="0"/>
              <a:t>PARO intervient à divers stades de la maladie.</a:t>
            </a:r>
            <a:br>
              <a:rPr lang="fr-FR" sz="2000" dirty="0" smtClean="0"/>
            </a:br>
            <a:endParaRPr lang="fr-FR" sz="2000" dirty="0" smtClean="0"/>
          </a:p>
          <a:p>
            <a:pPr marL="342900" indent="-342900" algn="just">
              <a:buClr>
                <a:srgbClr val="1F497D"/>
              </a:buClr>
              <a:buFont typeface="Calibri" panose="020F0502020204030204" pitchFamily="34" charset="0"/>
              <a:buChar char="•"/>
            </a:pPr>
            <a:r>
              <a:rPr lang="fr-FR" sz="2000" b="1" dirty="0" smtClean="0">
                <a:solidFill>
                  <a:srgbClr val="1F497D"/>
                </a:solidFill>
              </a:rPr>
              <a:t>A un stade modéré</a:t>
            </a:r>
            <a:r>
              <a:rPr lang="fr-FR" sz="2000" dirty="0" smtClean="0"/>
              <a:t>, PARO est utilisé en atelier d’animation de groupe ou en activité individuelle</a:t>
            </a:r>
          </a:p>
          <a:p>
            <a:pPr marL="342900" indent="-342900" algn="just">
              <a:buClr>
                <a:srgbClr val="1F497D"/>
              </a:buClr>
              <a:buFont typeface="Calibri" panose="020F0502020204030204" pitchFamily="34" charset="0"/>
              <a:buChar char="•"/>
            </a:pPr>
            <a:endParaRPr lang="fr-FR" sz="2000" dirty="0" smtClean="0"/>
          </a:p>
          <a:p>
            <a:pPr marL="342900" indent="-342900" algn="just">
              <a:buClr>
                <a:srgbClr val="1F497D"/>
              </a:buClr>
              <a:buFont typeface="Calibri" panose="020F0502020204030204" pitchFamily="34" charset="0"/>
              <a:buChar char="•"/>
            </a:pPr>
            <a:r>
              <a:rPr lang="fr-FR" sz="2000" dirty="0" smtClean="0"/>
              <a:t>Recommandé pour les personnes qui sont souvent fatiguées ou déprimées, angoissées, agitées, qui ont des difficultés de coopération avec les autres ou qui ont un manque de communication ou de contact affectif.</a:t>
            </a:r>
          </a:p>
          <a:p>
            <a:pPr marL="342900" indent="-342900" algn="just">
              <a:buClr>
                <a:srgbClr val="1F497D"/>
              </a:buClr>
              <a:buFont typeface="Calibri" panose="020F0502020204030204" pitchFamily="34" charset="0"/>
              <a:buChar char="•"/>
            </a:pPr>
            <a:endParaRPr lang="fr-FR" sz="2000" dirty="0" smtClean="0"/>
          </a:p>
          <a:p>
            <a:pPr marL="342900" indent="-342900" algn="just">
              <a:buClr>
                <a:srgbClr val="1F497D"/>
              </a:buClr>
              <a:buFont typeface="Calibri" panose="020F0502020204030204" pitchFamily="34" charset="0"/>
              <a:buChar char="•"/>
            </a:pPr>
            <a:r>
              <a:rPr lang="fr-FR" sz="2000" dirty="0" smtClean="0"/>
              <a:t>PARO peut être à la base de nombreuses activités, et permet de renforcer et d’améliorer les phases de communication. Il améliore l’humeur des patients, et en réduisant le niveau de stress du patient et des accompagnants, PARO améliore dans sa globalité la prise en charge des malades Alzheimer.</a:t>
            </a:r>
            <a:endParaRPr lang="fr-F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smtClean="0">
                <a:solidFill>
                  <a:schemeClr val="tx2"/>
                </a:solidFill>
                <a:latin typeface="Arial Rounded MT Bold" panose="020F0704030504030204" pitchFamily="34" charset="0"/>
              </a:rPr>
              <a:t>Quelles indications ?</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251520" y="1484784"/>
            <a:ext cx="8640960" cy="5016758"/>
          </a:xfrm>
          <a:prstGeom prst="rect">
            <a:avLst/>
          </a:prstGeom>
          <a:noFill/>
        </p:spPr>
        <p:txBody>
          <a:bodyPr wrap="square" rtlCol="0">
            <a:spAutoFit/>
          </a:bodyPr>
          <a:lstStyle/>
          <a:p>
            <a:pPr marL="342900" indent="-342900">
              <a:buClr>
                <a:srgbClr val="1F497D"/>
              </a:buClr>
              <a:buFont typeface="Calibri" panose="020F0502020204030204" pitchFamily="34" charset="0"/>
              <a:buChar char="•"/>
            </a:pPr>
            <a:r>
              <a:rPr lang="fr-FR" sz="2000" b="1" dirty="0" smtClean="0">
                <a:solidFill>
                  <a:srgbClr val="1F497D"/>
                </a:solidFill>
              </a:rPr>
              <a:t>A un stade sévère</a:t>
            </a:r>
            <a:r>
              <a:rPr lang="fr-FR" sz="2000" dirty="0" smtClean="0">
                <a:solidFill>
                  <a:srgbClr val="1F497D"/>
                </a:solidFill>
              </a:rPr>
              <a:t>, </a:t>
            </a:r>
            <a:r>
              <a:rPr lang="fr-FR" sz="2000" dirty="0" smtClean="0"/>
              <a:t>PARO est recommandé pour les patients agressifs, anxieux, avec une dégradation majeure du langage, une compréhension fortement ou définitivement altérée. Au-delà d’une simple activité, PARO devient alors un élément solide de thérapie non-médicamenteuse, en agissant sur la stimulation cognitive et l’amélioration de la communication.</a:t>
            </a:r>
          </a:p>
          <a:p>
            <a:pPr marL="342900" indent="-342900">
              <a:buClr>
                <a:srgbClr val="1F497D"/>
              </a:buClr>
              <a:buFont typeface="Calibri" panose="020F0502020204030204" pitchFamily="34" charset="0"/>
              <a:buChar char="•"/>
            </a:pPr>
            <a:endParaRPr lang="fr-FR" sz="2000" dirty="0" smtClean="0"/>
          </a:p>
          <a:p>
            <a:pPr marL="342900" indent="-342900">
              <a:buClr>
                <a:srgbClr val="1F497D"/>
              </a:buClr>
              <a:buFont typeface="Calibri" panose="020F0502020204030204" pitchFamily="34" charset="0"/>
              <a:buChar char="•"/>
            </a:pPr>
            <a:r>
              <a:rPr lang="fr-FR" sz="2000" dirty="0" smtClean="0"/>
              <a:t>PARO permet de créer une atmosphère reposante (mentalement et physiquement) pour le patient, stimule l’expression des sentiments, des mémoires (émotionnelles et procédurales) et expériences du passé. Il joue sur le rappel des besoins physiologiques et la reconnaissance de l’identité du patient.</a:t>
            </a:r>
          </a:p>
          <a:p>
            <a:pPr marL="342900" indent="-342900">
              <a:buClr>
                <a:srgbClr val="1F497D"/>
              </a:buClr>
              <a:buFont typeface="Calibri" panose="020F0502020204030204" pitchFamily="34" charset="0"/>
              <a:buChar char="•"/>
            </a:pPr>
            <a:endParaRPr lang="fr-FR" sz="2000" dirty="0" smtClean="0"/>
          </a:p>
          <a:p>
            <a:pPr marL="342900" indent="-342900">
              <a:buClr>
                <a:srgbClr val="1F497D"/>
              </a:buClr>
              <a:buFont typeface="Calibri" panose="020F0502020204030204" pitchFamily="34" charset="0"/>
              <a:buChar char="•"/>
            </a:pPr>
            <a:r>
              <a:rPr lang="fr-FR" sz="2000" dirty="0" smtClean="0"/>
              <a:t>En agissant comme une “tierce personne” entre le patient et le soignant, PARO peut également devenir le “confident”, permettant au soignant de parfois mieux comprendre le patient, et d’adapter les soins pour en améliorer la prise en charge.</a:t>
            </a:r>
            <a:endParaRPr lang="fr-F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smtClean="0">
                <a:solidFill>
                  <a:schemeClr val="tx2"/>
                </a:solidFill>
                <a:latin typeface="Arial Rounded MT Bold" panose="020F0704030504030204" pitchFamily="34" charset="0"/>
              </a:rPr>
              <a:t>Quelles indications ?</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539552" y="1640994"/>
            <a:ext cx="8147248" cy="707886"/>
          </a:xfrm>
          <a:prstGeom prst="rect">
            <a:avLst/>
          </a:prstGeom>
          <a:noFill/>
        </p:spPr>
        <p:txBody>
          <a:bodyPr wrap="square" rtlCol="0">
            <a:spAutoFit/>
          </a:bodyPr>
          <a:lstStyle/>
          <a:p>
            <a:pPr algn="just"/>
            <a:r>
              <a:rPr lang="fr-FR" sz="2000" dirty="0" smtClean="0"/>
              <a:t>Enfin, en réduisant l’anxiété et l’agressivité des personnes, PARO contribue à une amélioration des conditions de travail des personnels soignants.</a:t>
            </a:r>
            <a:endParaRPr lang="fr-FR" sz="2000" dirty="0"/>
          </a:p>
        </p:txBody>
      </p:sp>
      <p:pic>
        <p:nvPicPr>
          <p:cNvPr id="4098" name="Picture 2" descr="http://inno3med.fr/wp-content/uploads/2013/11/Paro-Model-e1384123944699.jpg"/>
          <p:cNvPicPr>
            <a:picLocks noChangeAspect="1" noChangeArrowheads="1"/>
          </p:cNvPicPr>
          <p:nvPr/>
        </p:nvPicPr>
        <p:blipFill>
          <a:blip r:embed="rId2" cstate="print"/>
          <a:srcRect/>
          <a:stretch>
            <a:fillRect/>
          </a:stretch>
        </p:blipFill>
        <p:spPr bwMode="auto">
          <a:xfrm>
            <a:off x="2658381" y="3212976"/>
            <a:ext cx="3785827" cy="25202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smtClean="0">
                <a:solidFill>
                  <a:schemeClr val="tx2"/>
                </a:solidFill>
                <a:latin typeface="Arial Rounded MT Bold" panose="020F0704030504030204" pitchFamily="34" charset="0"/>
              </a:rPr>
              <a:t>Quelles utilisations ?</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251520" y="1484784"/>
            <a:ext cx="8640960" cy="4093428"/>
          </a:xfrm>
          <a:prstGeom prst="rect">
            <a:avLst/>
          </a:prstGeom>
          <a:noFill/>
        </p:spPr>
        <p:txBody>
          <a:bodyPr wrap="square" rtlCol="0">
            <a:spAutoFit/>
          </a:bodyPr>
          <a:lstStyle/>
          <a:p>
            <a:pPr marL="342900" indent="-342900" algn="just">
              <a:buClr>
                <a:srgbClr val="1F497D"/>
              </a:buClr>
              <a:buFont typeface="Calibri" panose="020F0502020204030204" pitchFamily="34" charset="0"/>
              <a:buChar char="•"/>
            </a:pPr>
            <a:r>
              <a:rPr lang="fr-FR" sz="2000" b="1" dirty="0" smtClean="0">
                <a:solidFill>
                  <a:schemeClr val="tx2"/>
                </a:solidFill>
              </a:rPr>
              <a:t>En activité de groupe </a:t>
            </a:r>
            <a:r>
              <a:rPr lang="fr-FR" sz="2000" dirty="0" smtClean="0"/>
              <a:t>PARO est utilisé lors d’ateliers avec de nombreuses possibilités de thématiques.</a:t>
            </a:r>
          </a:p>
          <a:p>
            <a:pPr marL="342900" indent="-342900" algn="just">
              <a:buClr>
                <a:srgbClr val="1F497D"/>
              </a:buClr>
              <a:buFont typeface="Calibri" panose="020F0502020204030204" pitchFamily="34" charset="0"/>
              <a:buChar char="•"/>
            </a:pPr>
            <a:endParaRPr lang="fr-FR" sz="2000" dirty="0" smtClean="0"/>
          </a:p>
          <a:p>
            <a:pPr marL="342900" indent="-342900" algn="just">
              <a:buClr>
                <a:srgbClr val="1F497D"/>
              </a:buClr>
              <a:buFont typeface="Calibri" panose="020F0502020204030204" pitchFamily="34" charset="0"/>
              <a:buChar char="•"/>
            </a:pPr>
            <a:r>
              <a:rPr lang="fr-FR" sz="2000" b="1" dirty="0" smtClean="0">
                <a:solidFill>
                  <a:schemeClr val="tx2"/>
                </a:solidFill>
              </a:rPr>
              <a:t>En session individuelle</a:t>
            </a:r>
            <a:r>
              <a:rPr lang="fr-FR" sz="2000" dirty="0" smtClean="0"/>
              <a:t>, mis à disposition de l’équipe soignante, PARO est intégré dans le parcours de soins de chaque patient ou résident. PARO est recommandé pour les patients agressifs, anxieux, fortement irritables, avec une dégradation majeure du langage, une compréhension fortement ou définitivement altérée.</a:t>
            </a:r>
          </a:p>
          <a:p>
            <a:pPr marL="342900" indent="-342900" algn="just">
              <a:buClr>
                <a:srgbClr val="1F497D"/>
              </a:buClr>
              <a:buFont typeface="Calibri" panose="020F0502020204030204" pitchFamily="34" charset="0"/>
              <a:buChar char="•"/>
            </a:pPr>
            <a:endParaRPr lang="fr-FR" sz="2000" dirty="0"/>
          </a:p>
          <a:p>
            <a:pPr marL="342900" indent="-342900" algn="just">
              <a:buClr>
                <a:srgbClr val="1F497D"/>
              </a:buClr>
              <a:buFont typeface="Calibri" panose="020F0502020204030204" pitchFamily="34" charset="0"/>
              <a:buChar char="•"/>
            </a:pPr>
            <a:r>
              <a:rPr lang="fr-FR" sz="2000" dirty="0" smtClean="0"/>
              <a:t>Pour les</a:t>
            </a:r>
            <a:r>
              <a:rPr lang="fr-FR" sz="2000" b="1" dirty="0" smtClean="0"/>
              <a:t> </a:t>
            </a:r>
            <a:r>
              <a:rPr lang="fr-FR" sz="2000" b="1" dirty="0" smtClean="0">
                <a:solidFill>
                  <a:schemeClr val="tx2"/>
                </a:solidFill>
              </a:rPr>
              <a:t>Equipes Spécialisées Alzheimer à Domicile, </a:t>
            </a:r>
            <a:r>
              <a:rPr lang="fr-FR" sz="2000" dirty="0" smtClean="0"/>
              <a:t>PARO peut aussi jouer le rôle d’un nouveau dispositif dans le parcours de soins d’accompagnement pour troubles cognitifs ou maladie d’Alzheimer ou apparentée.</a:t>
            </a:r>
          </a:p>
          <a:p>
            <a:pPr algn="just"/>
            <a:endParaRPr lang="fr-FR"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1899</Words>
  <Application>Microsoft Office PowerPoint</Application>
  <PresentationFormat>On-screen Show (4:3)</PresentationFormat>
  <Paragraphs>145</Paragraphs>
  <Slides>19</Slides>
  <Notes>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Rounded MT Bold</vt:lpstr>
      <vt:lpstr>Calibri</vt:lpstr>
      <vt:lpstr>Symbol</vt:lpstr>
      <vt:lpstr>Times New Roman</vt:lpstr>
      <vt:lpstr>Wingdings</vt:lpstr>
      <vt:lpstr>Thème Office</vt:lpstr>
      <vt:lpstr>PARO Phoque Emotionnel Interactif</vt:lpstr>
      <vt:lpstr>Qui est PARO ?</vt:lpstr>
      <vt:lpstr>La communauté PARO</vt:lpstr>
      <vt:lpstr>PARO en France</vt:lpstr>
      <vt:lpstr>Pourquoi un phoque?</vt:lpstr>
      <vt:lpstr>Quelles indications ?</vt:lpstr>
      <vt:lpstr>Quelles indications ?</vt:lpstr>
      <vt:lpstr>Quelles indications ?</vt:lpstr>
      <vt:lpstr>Quelles utilisations ?</vt:lpstr>
      <vt:lpstr>Comment présenter PARO?</vt:lpstr>
      <vt:lpstr>Comment présenter PARO? </vt:lpstr>
      <vt:lpstr>Quels effets et indications ?</vt:lpstr>
      <vt:lpstr>Quels effets et indications ?</vt:lpstr>
      <vt:lpstr>Comment PARO fonctionne-t-il ?</vt:lpstr>
      <vt:lpstr>Comment PARO fonctionne-t-il ?</vt:lpstr>
      <vt:lpstr>Comment découvrir PARO ?</vt:lpstr>
      <vt:lpstr>Comment rejoindre la communauté PARO ?</vt:lpstr>
      <vt:lpstr>Comment rejoindre la communauté PARO ?</vt:lpstr>
      <vt:lpstr>PARO Robot Emotionnel Interactif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RAMBOUR</dc:creator>
  <cp:lastModifiedBy>Henna Yliheljo</cp:lastModifiedBy>
  <cp:revision>63</cp:revision>
  <dcterms:created xsi:type="dcterms:W3CDTF">2015-04-16T18:32:54Z</dcterms:created>
  <dcterms:modified xsi:type="dcterms:W3CDTF">2015-09-11T14:48:37Z</dcterms:modified>
</cp:coreProperties>
</file>