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60" r:id="rId4"/>
    <p:sldId id="259" r:id="rId5"/>
    <p:sldId id="286" r:id="rId6"/>
    <p:sldId id="292" r:id="rId7"/>
    <p:sldId id="288" r:id="rId8"/>
    <p:sldId id="287" r:id="rId9"/>
    <p:sldId id="290" r:id="rId10"/>
    <p:sldId id="289" r:id="rId11"/>
    <p:sldId id="294" r:id="rId12"/>
    <p:sldId id="296" r:id="rId13"/>
    <p:sldId id="298" r:id="rId14"/>
    <p:sldId id="312" r:id="rId15"/>
    <p:sldId id="318" r:id="rId16"/>
    <p:sldId id="300" r:id="rId17"/>
    <p:sldId id="305" r:id="rId18"/>
    <p:sldId id="323" r:id="rId19"/>
    <p:sldId id="302" r:id="rId20"/>
    <p:sldId id="324" r:id="rId21"/>
    <p:sldId id="325" r:id="rId22"/>
    <p:sldId id="326" r:id="rId23"/>
    <p:sldId id="329" r:id="rId24"/>
    <p:sldId id="332" r:id="rId25"/>
    <p:sldId id="333" r:id="rId26"/>
    <p:sldId id="331" r:id="rId27"/>
    <p:sldId id="334" r:id="rId28"/>
    <p:sldId id="335" r:id="rId29"/>
    <p:sldId id="336" r:id="rId30"/>
    <p:sldId id="337" r:id="rId31"/>
    <p:sldId id="338" r:id="rId32"/>
    <p:sldId id="341" r:id="rId33"/>
    <p:sldId id="339" r:id="rId34"/>
    <p:sldId id="340" r:id="rId35"/>
    <p:sldId id="272"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1F497D"/>
    <a:srgbClr val="008000"/>
    <a:srgbClr val="002060"/>
    <a:srgbClr val="009900"/>
    <a:srgbClr val="4674AC"/>
    <a:srgbClr val="B9CD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B3ECE-6258-4415-A674-68F9500C9047}" type="datetimeFigureOut">
              <a:rPr lang="fr-FR" smtClean="0"/>
              <a:pPr/>
              <a:t>10/11/2016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A24BD-6473-4124-A3F7-458016A82EAC}" type="slidenum">
              <a:rPr lang="fr-FR" smtClean="0"/>
              <a:pPr/>
              <a:t>‹#›</a:t>
            </a:fld>
            <a:endParaRPr lang="fr-FR"/>
          </a:p>
        </p:txBody>
      </p:sp>
    </p:spTree>
    <p:extLst>
      <p:ext uri="{BB962C8B-B14F-4D97-AF65-F5344CB8AC3E}">
        <p14:creationId xmlns:p14="http://schemas.microsoft.com/office/powerpoint/2010/main" val="189695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CEDB-25D4-4F01-8FC1-BD201EAC9DE8}" type="datetimeFigureOut">
              <a:rPr lang="fr-FR" smtClean="0"/>
              <a:pPr/>
              <a:t>10/11/2016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03328-30C5-45CA-A1E4-5E70E45551E8}" type="slidenum">
              <a:rPr lang="fr-FR" smtClean="0"/>
              <a:pPr/>
              <a:t>‹#›</a:t>
            </a:fld>
            <a:endParaRPr lang="fr-FR"/>
          </a:p>
        </p:txBody>
      </p:sp>
    </p:spTree>
    <p:extLst>
      <p:ext uri="{BB962C8B-B14F-4D97-AF65-F5344CB8AC3E}">
        <p14:creationId xmlns:p14="http://schemas.microsoft.com/office/powerpoint/2010/main" val="2274188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6103328-30C5-45CA-A1E4-5E70E45551E8}" type="slidenum">
              <a:rPr lang="fr-FR" smtClean="0"/>
              <a:pPr/>
              <a:t>1</a:t>
            </a:fld>
            <a:endParaRPr lang="fr-FR"/>
          </a:p>
        </p:txBody>
      </p:sp>
    </p:spTree>
    <p:extLst>
      <p:ext uri="{BB962C8B-B14F-4D97-AF65-F5344CB8AC3E}">
        <p14:creationId xmlns:p14="http://schemas.microsoft.com/office/powerpoint/2010/main" val="411796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15</a:t>
            </a:fld>
            <a:endParaRPr lang="en-US" dirty="0"/>
          </a:p>
        </p:txBody>
      </p:sp>
    </p:spTree>
    <p:extLst>
      <p:ext uri="{BB962C8B-B14F-4D97-AF65-F5344CB8AC3E}">
        <p14:creationId xmlns:p14="http://schemas.microsoft.com/office/powerpoint/2010/main" val="335338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16</a:t>
            </a:fld>
            <a:endParaRPr lang="en-US" dirty="0"/>
          </a:p>
        </p:txBody>
      </p:sp>
    </p:spTree>
    <p:extLst>
      <p:ext uri="{BB962C8B-B14F-4D97-AF65-F5344CB8AC3E}">
        <p14:creationId xmlns:p14="http://schemas.microsoft.com/office/powerpoint/2010/main" val="3969452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17</a:t>
            </a:fld>
            <a:endParaRPr lang="en-US" dirty="0"/>
          </a:p>
        </p:txBody>
      </p:sp>
    </p:spTree>
    <p:extLst>
      <p:ext uri="{BB962C8B-B14F-4D97-AF65-F5344CB8AC3E}">
        <p14:creationId xmlns:p14="http://schemas.microsoft.com/office/powerpoint/2010/main" val="285636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19</a:t>
            </a:fld>
            <a:endParaRPr lang="en-US" dirty="0"/>
          </a:p>
        </p:txBody>
      </p:sp>
    </p:spTree>
    <p:extLst>
      <p:ext uri="{BB962C8B-B14F-4D97-AF65-F5344CB8AC3E}">
        <p14:creationId xmlns:p14="http://schemas.microsoft.com/office/powerpoint/2010/main" val="136320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24</a:t>
            </a:fld>
            <a:endParaRPr lang="en-US" dirty="0"/>
          </a:p>
        </p:txBody>
      </p:sp>
    </p:spTree>
    <p:extLst>
      <p:ext uri="{BB962C8B-B14F-4D97-AF65-F5344CB8AC3E}">
        <p14:creationId xmlns:p14="http://schemas.microsoft.com/office/powerpoint/2010/main" val="151286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25</a:t>
            </a:fld>
            <a:endParaRPr lang="en-US" dirty="0"/>
          </a:p>
        </p:txBody>
      </p:sp>
    </p:spTree>
    <p:extLst>
      <p:ext uri="{BB962C8B-B14F-4D97-AF65-F5344CB8AC3E}">
        <p14:creationId xmlns:p14="http://schemas.microsoft.com/office/powerpoint/2010/main" val="405614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103328-30C5-45CA-A1E4-5E70E45551E8}" type="slidenum">
              <a:rPr lang="fr-FR" smtClean="0"/>
              <a:pPr/>
              <a:t>26</a:t>
            </a:fld>
            <a:endParaRPr lang="fr-FR"/>
          </a:p>
        </p:txBody>
      </p:sp>
    </p:spTree>
    <p:extLst>
      <p:ext uri="{BB962C8B-B14F-4D97-AF65-F5344CB8AC3E}">
        <p14:creationId xmlns:p14="http://schemas.microsoft.com/office/powerpoint/2010/main" val="92750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75969795-D1CA-45FE-9BC4-1369E1A0E912}" type="slidenum">
              <a:rPr lang="ja-JP" altLang="en-US"/>
              <a:pPr/>
              <a:t>6</a:t>
            </a:fld>
            <a:endParaRPr lang="en-US" altLang="ja-JP"/>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ltLang="ja-JP"/>
          </a:p>
        </p:txBody>
      </p:sp>
    </p:spTree>
    <p:extLst>
      <p:ext uri="{BB962C8B-B14F-4D97-AF65-F5344CB8AC3E}">
        <p14:creationId xmlns:p14="http://schemas.microsoft.com/office/powerpoint/2010/main" val="395831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7</a:t>
            </a:fld>
            <a:endParaRPr lang="en-US" dirty="0"/>
          </a:p>
        </p:txBody>
      </p:sp>
    </p:spTree>
    <p:extLst>
      <p:ext uri="{BB962C8B-B14F-4D97-AF65-F5344CB8AC3E}">
        <p14:creationId xmlns:p14="http://schemas.microsoft.com/office/powerpoint/2010/main" val="49925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8</a:t>
            </a:fld>
            <a:endParaRPr lang="en-US" dirty="0"/>
          </a:p>
        </p:txBody>
      </p:sp>
    </p:spTree>
    <p:extLst>
      <p:ext uri="{BB962C8B-B14F-4D97-AF65-F5344CB8AC3E}">
        <p14:creationId xmlns:p14="http://schemas.microsoft.com/office/powerpoint/2010/main" val="239485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9</a:t>
            </a:fld>
            <a:endParaRPr lang="en-US" dirty="0"/>
          </a:p>
        </p:txBody>
      </p:sp>
    </p:spTree>
    <p:extLst>
      <p:ext uri="{BB962C8B-B14F-4D97-AF65-F5344CB8AC3E}">
        <p14:creationId xmlns:p14="http://schemas.microsoft.com/office/powerpoint/2010/main" val="411356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10</a:t>
            </a:fld>
            <a:endParaRPr lang="en-US" dirty="0"/>
          </a:p>
        </p:txBody>
      </p:sp>
    </p:spTree>
    <p:extLst>
      <p:ext uri="{BB962C8B-B14F-4D97-AF65-F5344CB8AC3E}">
        <p14:creationId xmlns:p14="http://schemas.microsoft.com/office/powerpoint/2010/main" val="406459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11</a:t>
            </a:fld>
            <a:endParaRPr lang="en-US" dirty="0"/>
          </a:p>
        </p:txBody>
      </p:sp>
    </p:spTree>
    <p:extLst>
      <p:ext uri="{BB962C8B-B14F-4D97-AF65-F5344CB8AC3E}">
        <p14:creationId xmlns:p14="http://schemas.microsoft.com/office/powerpoint/2010/main" val="76557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12</a:t>
            </a:fld>
            <a:endParaRPr lang="en-US" dirty="0"/>
          </a:p>
        </p:txBody>
      </p:sp>
    </p:spTree>
    <p:extLst>
      <p:ext uri="{BB962C8B-B14F-4D97-AF65-F5344CB8AC3E}">
        <p14:creationId xmlns:p14="http://schemas.microsoft.com/office/powerpoint/2010/main" val="119144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E663D6C-135A-46B4-85EC-276888419C29}" type="slidenum">
              <a:rPr lang="en-US" smtClean="0"/>
              <a:pPr/>
              <a:t>14</a:t>
            </a:fld>
            <a:endParaRPr lang="en-US" dirty="0"/>
          </a:p>
        </p:txBody>
      </p:sp>
    </p:spTree>
    <p:extLst>
      <p:ext uri="{BB962C8B-B14F-4D97-AF65-F5344CB8AC3E}">
        <p14:creationId xmlns:p14="http://schemas.microsoft.com/office/powerpoint/2010/main" val="114422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10/11/2016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19496-CF00-4CDC-BBD5-61AF0B80BABA}" type="datetimeFigureOut">
              <a:rPr lang="fr-FR" smtClean="0"/>
              <a:pPr/>
              <a:t>10/11/2016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7BAD-EFE2-466B-AC24-E6B1CFBE47C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31999" y="504000"/>
            <a:ext cx="8280000" cy="1215000"/>
          </a:xfrm>
        </p:spPr>
        <p:txBody>
          <a:bodyPr>
            <a:noAutofit/>
          </a:bodyPr>
          <a:lstStyle/>
          <a:p>
            <a:r>
              <a:rPr lang="fr-FR" sz="6600" b="1" dirty="0">
                <a:solidFill>
                  <a:srgbClr val="1F497D"/>
                </a:solidFill>
                <a:latin typeface="Arial Rounded MT Bold" panose="020F0704030504030204" pitchFamily="34" charset="0"/>
              </a:rPr>
              <a:t>PARO</a:t>
            </a:r>
            <a:br>
              <a:rPr lang="fr-FR" sz="4800" b="1" dirty="0">
                <a:solidFill>
                  <a:srgbClr val="1F497D"/>
                </a:solidFill>
                <a:latin typeface="Arial Rounded MT Bold" panose="020F0704030504030204" pitchFamily="34" charset="0"/>
              </a:rPr>
            </a:br>
            <a:endParaRPr lang="fr-FR" sz="4000" b="1" dirty="0">
              <a:solidFill>
                <a:srgbClr val="1F497D"/>
              </a:solidFill>
              <a:latin typeface="Arial Rounded MT Bold" panose="020F0704030504030204" pitchFamily="34" charset="0"/>
            </a:endParaRPr>
          </a:p>
        </p:txBody>
      </p:sp>
      <p:pic>
        <p:nvPicPr>
          <p:cNvPr id="8" name="Image 7" descr="PARO REFLET.jpg"/>
          <p:cNvPicPr>
            <a:picLocks noChangeAspect="1"/>
          </p:cNvPicPr>
          <p:nvPr/>
        </p:nvPicPr>
        <p:blipFill>
          <a:blip r:embed="rId3" cstate="print"/>
          <a:stretch>
            <a:fillRect/>
          </a:stretch>
        </p:blipFill>
        <p:spPr>
          <a:xfrm>
            <a:off x="375537" y="1359000"/>
            <a:ext cx="8392925" cy="4050000"/>
          </a:xfrm>
          <a:prstGeom prst="rect">
            <a:avLst/>
          </a:prstGeom>
        </p:spPr>
      </p:pic>
      <p:sp>
        <p:nvSpPr>
          <p:cNvPr id="2" name="Rectangle 1"/>
          <p:cNvSpPr/>
          <p:nvPr/>
        </p:nvSpPr>
        <p:spPr>
          <a:xfrm>
            <a:off x="375537" y="5617669"/>
            <a:ext cx="8392925" cy="646331"/>
          </a:xfrm>
          <a:prstGeom prst="rect">
            <a:avLst/>
          </a:prstGeom>
        </p:spPr>
        <p:txBody>
          <a:bodyPr wrap="square">
            <a:spAutoFit/>
          </a:bodyPr>
          <a:lstStyle/>
          <a:p>
            <a:pPr algn="ctr"/>
            <a:r>
              <a:rPr lang="fr-FR" sz="3600" b="1" dirty="0">
                <a:solidFill>
                  <a:srgbClr val="1F497D"/>
                </a:solidFill>
                <a:latin typeface="Arial Rounded MT Bold" panose="020F0704030504030204" pitchFamily="34" charset="0"/>
              </a:rPr>
              <a:t>Phoque Emotionnel Interactif</a:t>
            </a:r>
            <a:endParaRPr lang="en-GB"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00"/>
            <a:ext cx="7772400" cy="1470025"/>
          </a:xfrm>
        </p:spPr>
        <p:txBody>
          <a:bodyPr>
            <a:normAutofit/>
          </a:bodyPr>
          <a:lstStyle/>
          <a:p>
            <a:r>
              <a:rPr lang="fr-FR" sz="3600" b="1" dirty="0">
                <a:solidFill>
                  <a:schemeClr val="tx2"/>
                </a:solidFill>
                <a:latin typeface="Arial Rounded MT Bold" panose="020F0704030504030204" pitchFamily="34" charset="0"/>
              </a:rPr>
              <a:t>Restrictions d’utilisation</a:t>
            </a:r>
          </a:p>
        </p:txBody>
      </p:sp>
      <p:sp>
        <p:nvSpPr>
          <p:cNvPr id="3" name="Subtitle 2"/>
          <p:cNvSpPr>
            <a:spLocks noGrp="1"/>
          </p:cNvSpPr>
          <p:nvPr>
            <p:ph type="subTitle" idx="1"/>
          </p:nvPr>
        </p:nvSpPr>
        <p:spPr>
          <a:xfrm>
            <a:off x="323528" y="1269000"/>
            <a:ext cx="8496944" cy="1752600"/>
          </a:xfrm>
        </p:spPr>
        <p:txBody>
          <a:bodyPr>
            <a:normAutofit/>
          </a:bodyPr>
          <a:lstStyle/>
          <a:p>
            <a:pPr marL="457200" indent="-457200" algn="l">
              <a:buClr>
                <a:srgbClr val="1F497D"/>
              </a:buClr>
              <a:buFontTx/>
              <a:buChar char="•"/>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É</a:t>
            </a:r>
            <a:r>
              <a:rPr lang="fr-FR" sz="2000" dirty="0">
                <a:solidFill>
                  <a:schemeClr val="tx2"/>
                </a:solidFill>
              </a:rPr>
              <a:t>viter environnement humide, poussiéreux ou une chaleur excessive</a:t>
            </a:r>
          </a:p>
          <a:p>
            <a:pPr marL="342900" indent="-342900" algn="l">
              <a:buClr>
                <a:srgbClr val="1F497D"/>
              </a:buClr>
              <a:buFontTx/>
              <a:buChar char="•"/>
            </a:pPr>
            <a:endParaRPr lang="fr-FR" sz="1000" dirty="0">
              <a:solidFill>
                <a:schemeClr val="tx2"/>
              </a:solidFill>
            </a:endParaRPr>
          </a:p>
          <a:p>
            <a:pPr marL="457200" indent="-457200" algn="l">
              <a:buClr>
                <a:srgbClr val="1F497D"/>
              </a:buClr>
              <a:buFontTx/>
              <a:buChar char="•"/>
            </a:pPr>
            <a:r>
              <a:rPr lang="fr-FR" sz="2000" dirty="0">
                <a:solidFill>
                  <a:schemeClr val="tx2"/>
                </a:solidFill>
              </a:rPr>
              <a:t>PARO ne sait pas nager…</a:t>
            </a:r>
            <a:endParaRPr lang="fr-FR" sz="2000" dirty="0"/>
          </a:p>
        </p:txBody>
      </p:sp>
      <p:sp>
        <p:nvSpPr>
          <p:cNvPr id="4" name="Title 1"/>
          <p:cNvSpPr txBox="1">
            <a:spLocks/>
          </p:cNvSpPr>
          <p:nvPr/>
        </p:nvSpPr>
        <p:spPr>
          <a:xfrm>
            <a:off x="685800" y="2124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chemeClr val="tx2"/>
                </a:solidFill>
                <a:latin typeface="Arial Rounded MT Bold" panose="020F0704030504030204" pitchFamily="34" charset="0"/>
              </a:rPr>
              <a:t>Contre-indications</a:t>
            </a:r>
          </a:p>
        </p:txBody>
      </p:sp>
      <p:sp>
        <p:nvSpPr>
          <p:cNvPr id="5" name="Rectangle 4"/>
          <p:cNvSpPr/>
          <p:nvPr/>
        </p:nvSpPr>
        <p:spPr>
          <a:xfrm>
            <a:off x="323528" y="3384000"/>
            <a:ext cx="8496944" cy="707886"/>
          </a:xfrm>
          <a:prstGeom prst="rect">
            <a:avLst/>
          </a:prstGeom>
        </p:spPr>
        <p:txBody>
          <a:bodyPr wrap="square">
            <a:spAutoFit/>
          </a:bodyPr>
          <a:lstStyle/>
          <a:p>
            <a:pPr marL="450850" indent="-450850">
              <a:buClr>
                <a:srgbClr val="1F497D"/>
              </a:buClr>
              <a:buFont typeface="Calibri" panose="020F0502020204030204" pitchFamily="34" charset="0"/>
              <a:buChar char="•"/>
            </a:pPr>
            <a:r>
              <a:rPr lang="fr-FR" sz="2000" dirty="0">
                <a:solidFill>
                  <a:schemeClr val="tx2"/>
                </a:solidFill>
              </a:rPr>
              <a:t>Bien que PARO soit équipé d’un blindage électromagnétique, utiliser à distance de la poitrine si utilisation de pacemaker</a:t>
            </a:r>
            <a:endParaRPr lang="fr-FR"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000" y="4444677"/>
            <a:ext cx="3540000" cy="2331975"/>
          </a:xfrm>
          <a:prstGeom prst="rect">
            <a:avLst/>
          </a:prstGeom>
        </p:spPr>
      </p:pic>
    </p:spTree>
    <p:extLst>
      <p:ext uri="{BB962C8B-B14F-4D97-AF65-F5344CB8AC3E}">
        <p14:creationId xmlns:p14="http://schemas.microsoft.com/office/powerpoint/2010/main" val="2255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4000"/>
            <a:ext cx="8802488" cy="1470025"/>
          </a:xfrm>
        </p:spPr>
        <p:txBody>
          <a:bodyPr>
            <a:normAutofit/>
          </a:bodyPr>
          <a:lstStyle/>
          <a:p>
            <a:r>
              <a:rPr lang="fr-FR" sz="3600" b="1" dirty="0">
                <a:solidFill>
                  <a:schemeClr val="tx2"/>
                </a:solidFill>
                <a:latin typeface="Arial Rounded MT Bold" panose="020F0704030504030204" pitchFamily="34" charset="0"/>
              </a:rPr>
              <a:t>Informations concernant la charge et la batterie</a:t>
            </a:r>
          </a:p>
        </p:txBody>
      </p:sp>
      <p:sp>
        <p:nvSpPr>
          <p:cNvPr id="3" name="Subtitle 2"/>
          <p:cNvSpPr>
            <a:spLocks noGrp="1"/>
          </p:cNvSpPr>
          <p:nvPr>
            <p:ph type="subTitle" idx="1"/>
          </p:nvPr>
        </p:nvSpPr>
        <p:spPr>
          <a:xfrm>
            <a:off x="297000" y="1989000"/>
            <a:ext cx="8505000" cy="4725000"/>
          </a:xfrm>
        </p:spPr>
        <p:txBody>
          <a:bodyPr>
            <a:noAutofit/>
          </a:bodyPr>
          <a:lstStyle/>
          <a:p>
            <a:pPr marL="342900" indent="-342900" algn="l">
              <a:buClr>
                <a:srgbClr val="1F497D"/>
              </a:buClr>
              <a:buFont typeface="Calibri" panose="020F0502020204030204" pitchFamily="34" charset="0"/>
              <a:buChar char="•"/>
            </a:pPr>
            <a:r>
              <a:rPr lang="fr-FR" sz="2000" dirty="0">
                <a:solidFill>
                  <a:schemeClr val="tx2"/>
                </a:solidFill>
              </a:rPr>
              <a:t>Durée d’utilisation de la batterie : de 5 à 8 heures</a:t>
            </a:r>
          </a:p>
          <a:p>
            <a:pPr marL="342900" indent="-342900" algn="l">
              <a:buClr>
                <a:srgbClr val="1F497D"/>
              </a:buClr>
              <a:buFont typeface="Calibri" panose="020F0502020204030204" pitchFamily="34" charset="0"/>
              <a:buChar char="•"/>
            </a:pPr>
            <a:endParaRPr lang="fr-FR" sz="1000" dirty="0">
              <a:solidFill>
                <a:schemeClr val="tx2"/>
              </a:solidFill>
            </a:endParaRPr>
          </a:p>
          <a:p>
            <a:pPr marL="342900" indent="-342900" algn="l">
              <a:buClr>
                <a:srgbClr val="1F497D"/>
              </a:buClr>
              <a:buFont typeface="Calibri" panose="020F0502020204030204" pitchFamily="34" charset="0"/>
              <a:buChar char="•"/>
            </a:pPr>
            <a:r>
              <a:rPr lang="fr-FR" sz="2000" dirty="0">
                <a:solidFill>
                  <a:schemeClr val="tx2"/>
                </a:solidFill>
              </a:rPr>
              <a:t>Temps de recharge : 2 à 3 heures</a:t>
            </a:r>
          </a:p>
          <a:p>
            <a:pPr marL="800100" lvl="1" indent="-342900" algn="l">
              <a:buClr>
                <a:srgbClr val="1F497D"/>
              </a:buClr>
              <a:buFont typeface="Courier New" panose="02070309020205020404" pitchFamily="49" charset="0"/>
              <a:buChar char="o"/>
            </a:pPr>
            <a:r>
              <a:rPr lang="fr-FR" sz="2000" dirty="0">
                <a:solidFill>
                  <a:schemeClr val="tx2"/>
                </a:solidFill>
              </a:rPr>
              <a:t>Éteindre PARO pour le charger</a:t>
            </a:r>
          </a:p>
          <a:p>
            <a:pPr marL="342900" indent="-342900" algn="l">
              <a:buClr>
                <a:srgbClr val="1F497D"/>
              </a:buClr>
              <a:buFont typeface="Calibri" panose="020F0502020204030204" pitchFamily="34" charset="0"/>
              <a:buChar char="•"/>
            </a:pPr>
            <a:endParaRPr lang="fr-FR" sz="1000" dirty="0">
              <a:solidFill>
                <a:schemeClr val="tx2"/>
              </a:solidFill>
            </a:endParaRPr>
          </a:p>
          <a:p>
            <a:pPr marL="342900" indent="-342900" algn="l">
              <a:buClr>
                <a:srgbClr val="1F497D"/>
              </a:buClr>
              <a:buFont typeface="Calibri" panose="020F0502020204030204" pitchFamily="34" charset="0"/>
              <a:buChar char="•"/>
            </a:pPr>
            <a:r>
              <a:rPr lang="fr-FR" sz="2000" dirty="0">
                <a:solidFill>
                  <a:schemeClr val="tx2"/>
                </a:solidFill>
              </a:rPr>
              <a:t>Niveau de charge faible : PARO appelle 3 fois</a:t>
            </a:r>
          </a:p>
          <a:p>
            <a:pPr marL="342900" indent="-342900" algn="l">
              <a:buClr>
                <a:srgbClr val="1F497D"/>
              </a:buClr>
              <a:buFont typeface="Calibri" panose="020F0502020204030204" pitchFamily="34" charset="0"/>
              <a:buChar char="•"/>
            </a:pPr>
            <a:endParaRPr lang="fr-FR" sz="1000" dirty="0">
              <a:solidFill>
                <a:schemeClr val="tx2"/>
              </a:solidFill>
            </a:endParaRPr>
          </a:p>
          <a:p>
            <a:pPr marL="342900" indent="-342900" algn="l">
              <a:buClr>
                <a:srgbClr val="1F497D"/>
              </a:buClr>
              <a:buFont typeface="Calibri" panose="020F0502020204030204" pitchFamily="34" charset="0"/>
              <a:buChar char="•"/>
            </a:pPr>
            <a:r>
              <a:rPr lang="fr-FR" sz="2000" dirty="0">
                <a:solidFill>
                  <a:schemeClr val="tx2"/>
                </a:solidFill>
              </a:rPr>
              <a:t>Possibilité d’utilisation même si la batterie n’est pas chargée</a:t>
            </a:r>
          </a:p>
          <a:p>
            <a:pPr marL="342900" indent="-342900" algn="l">
              <a:buClr>
                <a:srgbClr val="1F497D"/>
              </a:buClr>
              <a:buFont typeface="Calibri" panose="020F0502020204030204" pitchFamily="34" charset="0"/>
              <a:buChar char="•"/>
            </a:pPr>
            <a:endParaRPr lang="fr-FR" sz="1000" dirty="0">
              <a:solidFill>
                <a:schemeClr val="tx2"/>
              </a:solidFill>
            </a:endParaRPr>
          </a:p>
          <a:p>
            <a:pPr marL="342900" indent="-342900" algn="l">
              <a:buClr>
                <a:srgbClr val="1F497D"/>
              </a:buClr>
              <a:buFont typeface="Calibri" panose="020F0502020204030204" pitchFamily="34" charset="0"/>
              <a:buChar char="•"/>
            </a:pPr>
            <a:r>
              <a:rPr lang="fr-FR" sz="2000" dirty="0">
                <a:solidFill>
                  <a:schemeClr val="tx2"/>
                </a:solidFill>
              </a:rPr>
              <a:t>Éteindre PARO lorsqu’il n’est pas utilisé</a:t>
            </a:r>
          </a:p>
          <a:p>
            <a:endParaRPr lang="fr-FR" sz="2000" dirty="0">
              <a:solidFill>
                <a:schemeClr val="tx2"/>
              </a:solidFill>
            </a:endParaRPr>
          </a:p>
        </p:txBody>
      </p:sp>
    </p:spTree>
    <p:extLst>
      <p:ext uri="{BB962C8B-B14F-4D97-AF65-F5344CB8AC3E}">
        <p14:creationId xmlns:p14="http://schemas.microsoft.com/office/powerpoint/2010/main" val="225521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a:bodyPr>
          <a:lstStyle/>
          <a:p>
            <a:r>
              <a:rPr lang="en-US" sz="3600" b="1" dirty="0" err="1">
                <a:solidFill>
                  <a:schemeClr val="tx2"/>
                </a:solidFill>
                <a:latin typeface="Arial Rounded MT Bold" panose="020F0704030504030204" pitchFamily="34" charset="0"/>
              </a:rPr>
              <a:t>Règles</a:t>
            </a:r>
            <a:r>
              <a:rPr lang="en-US" sz="3600" b="1" dirty="0">
                <a:solidFill>
                  <a:schemeClr val="tx2"/>
                </a:solidFill>
                <a:latin typeface="Arial Rounded MT Bold" panose="020F0704030504030204" pitchFamily="34" charset="0"/>
              </a:rPr>
              <a:t> </a:t>
            </a:r>
            <a:r>
              <a:rPr lang="en-US" sz="3600" b="1" dirty="0" err="1">
                <a:solidFill>
                  <a:schemeClr val="tx2"/>
                </a:solidFill>
                <a:latin typeface="Arial Rounded MT Bold" panose="020F0704030504030204" pitchFamily="34" charset="0"/>
              </a:rPr>
              <a:t>d’hygiène</a:t>
            </a:r>
            <a:endParaRPr lang="en-US" sz="3600" b="1" dirty="0">
              <a:solidFill>
                <a:schemeClr val="tx2"/>
              </a:solidFill>
              <a:latin typeface="Arial Rounded MT Bold" panose="020F0704030504030204" pitchFamily="34" charset="0"/>
            </a:endParaRPr>
          </a:p>
        </p:txBody>
      </p:sp>
      <p:sp>
        <p:nvSpPr>
          <p:cNvPr id="6" name="Pladsholder til indhold 5"/>
          <p:cNvSpPr>
            <a:spLocks noGrp="1"/>
          </p:cNvSpPr>
          <p:nvPr>
            <p:ph idx="1"/>
          </p:nvPr>
        </p:nvSpPr>
        <p:spPr>
          <a:xfrm>
            <a:off x="297000" y="1266848"/>
            <a:ext cx="8685000" cy="5222152"/>
          </a:xfrm>
        </p:spPr>
        <p:txBody>
          <a:bodyPr>
            <a:noAutofit/>
          </a:bodyPr>
          <a:lstStyle/>
          <a:p>
            <a:pPr>
              <a:buClr>
                <a:srgbClr val="1F497D"/>
              </a:buClr>
              <a:buFont typeface="Calibri" panose="020F0502020204030204" pitchFamily="34" charset="0"/>
              <a:buChar char="•"/>
            </a:pPr>
            <a:r>
              <a:rPr lang="fr-FR" sz="2000" dirty="0">
                <a:solidFill>
                  <a:srgbClr val="1F497D"/>
                </a:solidFill>
              </a:rPr>
              <a:t>PARO est équipé d’une fourrure fabriquée à partir de fibres bactéricides</a:t>
            </a:r>
          </a:p>
          <a:p>
            <a:pPr>
              <a:buClr>
                <a:srgbClr val="1F497D"/>
              </a:buClr>
              <a:buFont typeface="Calibri" panose="020F0502020204030204" pitchFamily="34" charset="0"/>
              <a:buChar char="•"/>
            </a:pPr>
            <a:endParaRPr lang="fr-FR" sz="1000" b="1" i="1" dirty="0">
              <a:solidFill>
                <a:srgbClr val="1F497D"/>
              </a:solidFill>
            </a:endParaRPr>
          </a:p>
          <a:p>
            <a:pPr>
              <a:buClr>
                <a:srgbClr val="1F497D"/>
              </a:buClr>
              <a:buFont typeface="Calibri" panose="020F0502020204030204" pitchFamily="34" charset="0"/>
              <a:buChar char="•"/>
            </a:pPr>
            <a:r>
              <a:rPr lang="fr-FR" sz="2400" b="1" i="1" dirty="0">
                <a:solidFill>
                  <a:srgbClr val="92D050"/>
                </a:solidFill>
              </a:rPr>
              <a:t>Règles à appliquer pour maintenir la propreté de PARO :</a:t>
            </a:r>
          </a:p>
          <a:p>
            <a:pPr marL="0" indent="0">
              <a:buClr>
                <a:srgbClr val="C00000"/>
              </a:buClr>
              <a:buNone/>
            </a:pPr>
            <a:endParaRPr lang="fr-FR" sz="1000" b="1" i="1" dirty="0">
              <a:solidFill>
                <a:srgbClr val="92D050"/>
              </a:solidFill>
            </a:endParaRPr>
          </a:p>
          <a:p>
            <a:pPr lvl="1">
              <a:lnSpc>
                <a:spcPct val="120000"/>
              </a:lnSpc>
              <a:spcBef>
                <a:spcPts val="0"/>
              </a:spcBef>
              <a:buClr>
                <a:srgbClr val="1F497D"/>
              </a:buClr>
              <a:buFont typeface="Courier New" panose="02070309020205020404" pitchFamily="49" charset="0"/>
              <a:buChar char="o"/>
            </a:pPr>
            <a:r>
              <a:rPr lang="fr-FR" sz="2000" dirty="0">
                <a:solidFill>
                  <a:schemeClr val="tx2"/>
                </a:solidFill>
              </a:rPr>
              <a:t>Proscrire liquides et nourriture lors de l’utilisation de PARO</a:t>
            </a:r>
          </a:p>
          <a:p>
            <a:pPr lvl="1">
              <a:lnSpc>
                <a:spcPct val="120000"/>
              </a:lnSpc>
              <a:spcBef>
                <a:spcPts val="0"/>
              </a:spcBef>
              <a:buClr>
                <a:srgbClr val="1F497D"/>
              </a:buClr>
              <a:buFont typeface="Courier New" panose="02070309020205020404" pitchFamily="49" charset="0"/>
              <a:buChar char="o"/>
            </a:pPr>
            <a:endParaRPr lang="fr-FR" sz="1000" dirty="0">
              <a:solidFill>
                <a:schemeClr val="tx2"/>
              </a:solidFill>
            </a:endParaRPr>
          </a:p>
          <a:p>
            <a:pPr lvl="1">
              <a:lnSpc>
                <a:spcPct val="120000"/>
              </a:lnSpc>
              <a:spcBef>
                <a:spcPts val="0"/>
              </a:spcBef>
              <a:buClr>
                <a:srgbClr val="1F497D"/>
              </a:buClr>
              <a:buFont typeface="Courier New" panose="02070309020205020404" pitchFamily="49" charset="0"/>
              <a:buChar char="o"/>
            </a:pPr>
            <a:r>
              <a:rPr lang="fr-FR" sz="2000" dirty="0">
                <a:solidFill>
                  <a:schemeClr val="tx2"/>
                </a:solidFill>
              </a:rPr>
              <a:t>Laver les mains avant utilisation</a:t>
            </a:r>
          </a:p>
          <a:p>
            <a:pPr lvl="1">
              <a:lnSpc>
                <a:spcPct val="120000"/>
              </a:lnSpc>
              <a:spcBef>
                <a:spcPts val="0"/>
              </a:spcBef>
              <a:buClr>
                <a:srgbClr val="1F497D"/>
              </a:buClr>
              <a:buFont typeface="Courier New" panose="02070309020205020404" pitchFamily="49" charset="0"/>
              <a:buChar char="o"/>
            </a:pPr>
            <a:endParaRPr lang="fr-FR" sz="1000" dirty="0">
              <a:solidFill>
                <a:schemeClr val="tx2"/>
              </a:solidFill>
            </a:endParaRPr>
          </a:p>
          <a:p>
            <a:pPr lvl="1">
              <a:lnSpc>
                <a:spcPct val="120000"/>
              </a:lnSpc>
              <a:spcBef>
                <a:spcPts val="0"/>
              </a:spcBef>
              <a:buClr>
                <a:srgbClr val="1F497D"/>
              </a:buClr>
              <a:buFont typeface="Courier New" panose="02070309020205020404" pitchFamily="49" charset="0"/>
              <a:buChar char="o"/>
            </a:pPr>
            <a:r>
              <a:rPr lang="fr-FR" sz="2000" dirty="0">
                <a:solidFill>
                  <a:schemeClr val="tx2"/>
                </a:solidFill>
              </a:rPr>
              <a:t>Faire attention à la propreté des endroits où PARO va être posé (table, vêtements du résident...)</a:t>
            </a:r>
          </a:p>
          <a:p>
            <a:pPr marL="0" indent="0">
              <a:lnSpc>
                <a:spcPct val="120000"/>
              </a:lnSpc>
              <a:spcBef>
                <a:spcPts val="0"/>
              </a:spcBef>
              <a:buClr>
                <a:srgbClr val="C00000"/>
              </a:buClr>
              <a:buNone/>
            </a:pPr>
            <a:endParaRPr lang="en-US" sz="2000" dirty="0">
              <a:solidFill>
                <a:schemeClr val="tx2"/>
              </a:solidFill>
            </a:endParaRPr>
          </a:p>
          <a:p>
            <a:pPr>
              <a:lnSpc>
                <a:spcPct val="120000"/>
              </a:lnSpc>
              <a:spcBef>
                <a:spcPts val="0"/>
              </a:spcBef>
              <a:buClr>
                <a:srgbClr val="C00000"/>
              </a:buClr>
              <a:buFont typeface="Wingdings" pitchFamily="2" charset="2"/>
              <a:buChar char="Ø"/>
            </a:pP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000" y="4644000"/>
            <a:ext cx="3113749" cy="2083445"/>
          </a:xfrm>
          <a:prstGeom prst="rect">
            <a:avLst/>
          </a:prstGeom>
        </p:spPr>
      </p:pic>
    </p:spTree>
    <p:extLst>
      <p:ext uri="{BB962C8B-B14F-4D97-AF65-F5344CB8AC3E}">
        <p14:creationId xmlns:p14="http://schemas.microsoft.com/office/powerpoint/2010/main" val="46191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000" y="1312104"/>
            <a:ext cx="8550000" cy="5032147"/>
          </a:xfrm>
          <a:prstGeom prst="rect">
            <a:avLst/>
          </a:prstGeom>
        </p:spPr>
        <p:txBody>
          <a:bodyPr wrap="square">
            <a:spAutoFit/>
          </a:bodyPr>
          <a:lstStyle/>
          <a:p>
            <a:pPr marL="342900" lvl="0" indent="-342900" algn="just">
              <a:lnSpc>
                <a:spcPct val="107000"/>
              </a:lnSpc>
              <a:spcAft>
                <a:spcPts val="0"/>
              </a:spcAft>
              <a:buClr>
                <a:srgbClr val="1F497D"/>
              </a:buClr>
              <a:buFont typeface="Calibri" panose="020F0502020204030204" pitchFamily="34" charset="0"/>
              <a:buChar char="•"/>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PARO se nettoie </a:t>
            </a:r>
            <a:r>
              <a:rPr lang="fr-FR" sz="20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quotidiennement</a:t>
            </a: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à l’aide du kit fourni:</a:t>
            </a:r>
          </a:p>
          <a:p>
            <a:pPr marL="342900" lvl="0" indent="-342900" algn="just">
              <a:lnSpc>
                <a:spcPct val="107000"/>
              </a:lnSpc>
              <a:spcAft>
                <a:spcPts val="0"/>
              </a:spcAft>
              <a:buClr>
                <a:srgbClr val="1F497D"/>
              </a:buClr>
              <a:buFont typeface="Calibri" panose="020F0502020204030204" pitchFamily="34" charset="0"/>
              <a:buChar char="•"/>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Éteindre PARO</a:t>
            </a:r>
          </a:p>
          <a:p>
            <a:pPr marL="742950" lvl="1" indent="-285750" algn="just">
              <a:lnSpc>
                <a:spcPct val="107000"/>
              </a:lnSpc>
              <a:spcAft>
                <a:spcPts val="0"/>
              </a:spcAft>
              <a:buFont typeface="Courier New" panose="02070309020205020404" pitchFamily="49" charset="0"/>
              <a:buChar char="o"/>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Pulvériser la fourrure avec une solution de savon antiseptique diluée type CYTEAL </a:t>
            </a:r>
            <a:r>
              <a:rPr lang="fr-FR" sz="2000" b="1" dirty="0">
                <a:solidFill>
                  <a:srgbClr val="92D050"/>
                </a:solidFill>
                <a:latin typeface="Calibri" panose="020F0502020204030204" pitchFamily="34" charset="0"/>
                <a:ea typeface="Calibri" panose="020F0502020204030204" pitchFamily="34" charset="0"/>
                <a:cs typeface="Times New Roman" panose="02020603050405020304" pitchFamily="18" charset="0"/>
              </a:rPr>
              <a:t>(dilution environ 1/50ème)</a:t>
            </a: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tout en évitant la bouche et son contour pour ne pas endommager le mécanisme de chargement</a:t>
            </a:r>
          </a:p>
          <a:p>
            <a:pPr marL="742950" lvl="1" indent="-285750" algn="just">
              <a:lnSpc>
                <a:spcPct val="107000"/>
              </a:lnSpc>
              <a:spcAft>
                <a:spcPts val="0"/>
              </a:spcAft>
              <a:buFont typeface="Courier New" panose="02070309020205020404" pitchFamily="49" charset="0"/>
              <a:buChar char="o"/>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Essuyer avec une serviette</a:t>
            </a:r>
          </a:p>
          <a:p>
            <a:pPr marL="742950" lvl="1" indent="-285750" algn="just">
              <a:lnSpc>
                <a:spcPct val="107000"/>
              </a:lnSpc>
              <a:spcAft>
                <a:spcPts val="0"/>
              </a:spcAft>
              <a:buFont typeface="Courier New" panose="02070309020205020404" pitchFamily="49" charset="0"/>
              <a:buChar char="o"/>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Une fois sèche, brosser la fourrure avec une brosse douce</a:t>
            </a:r>
          </a:p>
          <a:p>
            <a:pPr marL="742950" lvl="1" indent="-285750" algn="just">
              <a:lnSpc>
                <a:spcPct val="107000"/>
              </a:lnSpc>
              <a:spcAft>
                <a:spcPts val="0"/>
              </a:spcAft>
              <a:buFont typeface="Courier New" panose="02070309020205020404" pitchFamily="49" charset="0"/>
              <a:buChar char="o"/>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Clr>
                <a:srgbClr val="1F497D"/>
              </a:buClr>
              <a:buFont typeface="Calibri" panose="020F0502020204030204" pitchFamily="34" charset="0"/>
              <a:buChar char="•"/>
            </a:pPr>
            <a:r>
              <a:rPr lang="fr-FR"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Si une tâche apparaît, l’enlever tout de suite avec une serviette propre ; si nécessaire pulvériser la solution diluée sur la tâche et essuyer de nouveau avec une serviette et brosser doucement la fourrure.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el 4"/>
          <p:cNvSpPr txBox="1">
            <a:spLocks/>
          </p:cNvSpPr>
          <p:nvPr/>
        </p:nvSpPr>
        <p:spPr>
          <a:xfrm>
            <a:off x="297000" y="216000"/>
            <a:ext cx="8550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tx2"/>
                </a:solidFill>
                <a:latin typeface="Arial Rounded MT Bold" panose="020F0704030504030204" pitchFamily="34" charset="0"/>
              </a:rPr>
              <a:t>Règles</a:t>
            </a:r>
            <a:r>
              <a:rPr lang="en-US" sz="3600" b="1" dirty="0">
                <a:solidFill>
                  <a:schemeClr val="tx2"/>
                </a:solidFill>
                <a:latin typeface="Arial Rounded MT Bold" panose="020F0704030504030204" pitchFamily="34" charset="0"/>
              </a:rPr>
              <a:t> </a:t>
            </a:r>
            <a:r>
              <a:rPr lang="en-US" sz="3600" b="1" dirty="0" err="1">
                <a:solidFill>
                  <a:schemeClr val="tx2"/>
                </a:solidFill>
                <a:latin typeface="Arial Rounded MT Bold" panose="020F0704030504030204" pitchFamily="34" charset="0"/>
              </a:rPr>
              <a:t>d’hygiène</a:t>
            </a:r>
            <a:endParaRPr lang="en-US" sz="3600" b="1"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59805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a:bodyPr>
          <a:lstStyle/>
          <a:p>
            <a:r>
              <a:rPr lang="fr-FR" sz="3600" b="1" dirty="0">
                <a:solidFill>
                  <a:schemeClr val="tx2"/>
                </a:solidFill>
                <a:latin typeface="Arial Rounded MT Bold" panose="020F0704030504030204" pitchFamily="34" charset="0"/>
              </a:rPr>
              <a:t>Objectifs de l’utilisation de PARO</a:t>
            </a:r>
            <a:endParaRPr lang="en-US" sz="3600" b="1" dirty="0">
              <a:solidFill>
                <a:schemeClr val="tx2"/>
              </a:solidFill>
              <a:latin typeface="Arial Rounded MT Bold" panose="020F0704030504030204" pitchFamily="34" charset="0"/>
            </a:endParaRPr>
          </a:p>
        </p:txBody>
      </p:sp>
      <p:sp>
        <p:nvSpPr>
          <p:cNvPr id="6" name="Pladsholder til indhold 5"/>
          <p:cNvSpPr>
            <a:spLocks noGrp="1"/>
          </p:cNvSpPr>
          <p:nvPr>
            <p:ph idx="1"/>
          </p:nvPr>
        </p:nvSpPr>
        <p:spPr>
          <a:xfrm>
            <a:off x="297000" y="1242000"/>
            <a:ext cx="8415000" cy="5202000"/>
          </a:xfrm>
        </p:spPr>
        <p:txBody>
          <a:bodyPr>
            <a:noAutofit/>
          </a:bodyPr>
          <a:lstStyle/>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Stimulation cognitive et sensorielle</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Diminuer les troubles du comportement:</a:t>
            </a:r>
          </a:p>
          <a:p>
            <a:pPr lvl="1" algn="just">
              <a:lnSpc>
                <a:spcPct val="120000"/>
              </a:lnSpc>
              <a:spcBef>
                <a:spcPts val="0"/>
              </a:spcBef>
              <a:buClr>
                <a:srgbClr val="1F497D"/>
              </a:buClr>
              <a:buSzPct val="100000"/>
              <a:buFont typeface="Courier New" panose="02070309020205020404" pitchFamily="49" charset="0"/>
              <a:buChar char="o"/>
            </a:pPr>
            <a:r>
              <a:rPr lang="fr-FR" sz="2000" dirty="0">
                <a:solidFill>
                  <a:srgbClr val="1F497D"/>
                </a:solidFill>
              </a:rPr>
              <a:t>Ce qui perturbe le travail du personnel soignant : agressivité, agitation, opposition, cris, déambulation, désinhibition…</a:t>
            </a:r>
          </a:p>
          <a:p>
            <a:pPr lvl="1" algn="just">
              <a:lnSpc>
                <a:spcPct val="120000"/>
              </a:lnSpc>
              <a:spcBef>
                <a:spcPts val="0"/>
              </a:spcBef>
              <a:buClr>
                <a:srgbClr val="1F497D"/>
              </a:buClr>
              <a:buSzPct val="100000"/>
              <a:buFont typeface="Courier New" panose="02070309020205020404" pitchFamily="49" charset="0"/>
              <a:buChar char="o"/>
            </a:pPr>
            <a:r>
              <a:rPr lang="fr-FR" sz="2000" dirty="0">
                <a:solidFill>
                  <a:srgbClr val="1F497D"/>
                </a:solidFill>
              </a:rPr>
              <a:t>Ce qui révèle une souffrance pour la personne âgée, tous ces troubles du comportement ainsi que l’apathie, le repli sur soi.</a:t>
            </a:r>
          </a:p>
          <a:p>
            <a:pPr lvl="1" algn="just">
              <a:lnSpc>
                <a:spcPct val="120000"/>
              </a:lnSpc>
              <a:spcBef>
                <a:spcPts val="0"/>
              </a:spcBef>
              <a:buClr>
                <a:srgbClr val="1F497D"/>
              </a:buClr>
              <a:buSzPct val="100000"/>
              <a:buFont typeface="Courier New" panose="02070309020205020404" pitchFamily="49" charset="0"/>
              <a:buChar char="o"/>
            </a:pPr>
            <a:r>
              <a:rPr lang="fr-FR" sz="2000" dirty="0">
                <a:solidFill>
                  <a:srgbClr val="1F497D"/>
                </a:solidFill>
              </a:rPr>
              <a:t> Permet de créer une atmosphère reposante (mentalement et physiquement) pour le patient, diminue le sentiment de solitude, stimule l’expression des sentiments, des mémoires (émotionnelles et procédurales) et expériences du passé</a:t>
            </a:r>
          </a:p>
          <a:p>
            <a:pPr lvl="1"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Contribuer à l’amélioration du bien-être physique et psychologique des résidents</a:t>
            </a:r>
          </a:p>
        </p:txBody>
      </p:sp>
    </p:spTree>
    <p:extLst>
      <p:ext uri="{BB962C8B-B14F-4D97-AF65-F5344CB8AC3E}">
        <p14:creationId xmlns:p14="http://schemas.microsoft.com/office/powerpoint/2010/main" val="150630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a:bodyPr>
          <a:lstStyle/>
          <a:p>
            <a:r>
              <a:rPr lang="fr-FR" sz="3600" b="1" dirty="0">
                <a:solidFill>
                  <a:schemeClr val="tx2"/>
                </a:solidFill>
                <a:latin typeface="Arial Rounded MT Bold" panose="020F0704030504030204" pitchFamily="34" charset="0"/>
              </a:rPr>
              <a:t>Objectifs de l’utilisation de PARO</a:t>
            </a:r>
            <a:endParaRPr lang="en-US" sz="3600" b="1" dirty="0">
              <a:solidFill>
                <a:schemeClr val="tx2"/>
              </a:solidFill>
              <a:latin typeface="Arial Rounded MT Bold" panose="020F0704030504030204" pitchFamily="34" charset="0"/>
            </a:endParaRPr>
          </a:p>
        </p:txBody>
      </p:sp>
      <p:sp>
        <p:nvSpPr>
          <p:cNvPr id="6" name="Pladsholder til indhold 5"/>
          <p:cNvSpPr>
            <a:spLocks noGrp="1"/>
          </p:cNvSpPr>
          <p:nvPr>
            <p:ph idx="1"/>
          </p:nvPr>
        </p:nvSpPr>
        <p:spPr>
          <a:xfrm>
            <a:off x="297000" y="1269000"/>
            <a:ext cx="8550000" cy="5490000"/>
          </a:xfrm>
        </p:spPr>
        <p:txBody>
          <a:bodyPr>
            <a:noAutofit/>
          </a:bodyPr>
          <a:lstStyle/>
          <a:p>
            <a:pPr>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Diminution de la médication, prise en charge non médicamenteuse</a:t>
            </a:r>
          </a:p>
          <a:p>
            <a:pPr>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Favoriser le lien social</a:t>
            </a:r>
          </a:p>
          <a:p>
            <a:pPr>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Médiation, installation d’une relation de confiance soignant/soigné (permet également de découvrir ou redécouvrir des traits de personnalité chez certains résidents)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497" y="3744000"/>
            <a:ext cx="4407005" cy="2949669"/>
          </a:xfrm>
          <a:prstGeom prst="rect">
            <a:avLst/>
          </a:prstGeom>
        </p:spPr>
      </p:pic>
    </p:spTree>
    <p:extLst>
      <p:ext uri="{BB962C8B-B14F-4D97-AF65-F5344CB8AC3E}">
        <p14:creationId xmlns:p14="http://schemas.microsoft.com/office/powerpoint/2010/main" val="63557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81000"/>
            <a:ext cx="8550000" cy="1143000"/>
          </a:xfrm>
        </p:spPr>
        <p:txBody>
          <a:bodyPr>
            <a:noAutofit/>
          </a:bodyPr>
          <a:lstStyle/>
          <a:p>
            <a:r>
              <a:rPr lang="fr-FR" sz="3600" b="1" dirty="0">
                <a:solidFill>
                  <a:schemeClr val="tx2"/>
                </a:solidFill>
                <a:latin typeface="Arial Rounded MT Bold" panose="020F0704030504030204" pitchFamily="34" charset="0"/>
              </a:rPr>
              <a:t>Acceptation de PARO auprès des équipes soignantes </a:t>
            </a:r>
          </a:p>
        </p:txBody>
      </p:sp>
      <p:sp>
        <p:nvSpPr>
          <p:cNvPr id="6" name="Pladsholder til indhold 5"/>
          <p:cNvSpPr>
            <a:spLocks noGrp="1"/>
          </p:cNvSpPr>
          <p:nvPr>
            <p:ph idx="1"/>
          </p:nvPr>
        </p:nvSpPr>
        <p:spPr>
          <a:xfrm>
            <a:off x="297000" y="1581848"/>
            <a:ext cx="8550000" cy="4997152"/>
          </a:xfrm>
        </p:spPr>
        <p:txBody>
          <a:bodyPr>
            <a:noAutofit/>
          </a:bodyPr>
          <a:lstStyle/>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La prise en compte de l’avis et du ressenti des équipes vis-à-vis de l’utilisation d’outils tels que PARO est un point important. L’adhésion au projet est meilleure lorsque les personnels sont partis prenante de celui-ci.</a:t>
            </a:r>
          </a:p>
          <a:p>
            <a:pPr algn="just">
              <a:lnSpc>
                <a:spcPct val="120000"/>
              </a:lnSpc>
              <a:spcBef>
                <a:spcPts val="0"/>
              </a:spcBef>
              <a:buClr>
                <a:srgbClr val="1F497D"/>
              </a:buClr>
              <a:buSzPct val="100000"/>
              <a:buFont typeface="Calibri" panose="020F0502020204030204" pitchFamily="34" charset="0"/>
              <a:buChar char="•"/>
            </a:pPr>
            <a:endParaRPr lang="fr-FR" sz="2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PARO ne replace pas le(s) soignant(s) : C’est un outil mis à la disposition de l’équipe qui l’aide au quotidien. Il a un rôle de médiateur proche de celui de la médiation animale sans ses contraintes et ses limites.</a:t>
            </a:r>
          </a:p>
          <a:p>
            <a:pPr algn="just">
              <a:lnSpc>
                <a:spcPct val="120000"/>
              </a:lnSpc>
              <a:spcBef>
                <a:spcPts val="0"/>
              </a:spcBef>
              <a:buClr>
                <a:srgbClr val="1F497D"/>
              </a:buClr>
              <a:buSzPct val="100000"/>
              <a:buFont typeface="Calibri" panose="020F0502020204030204" pitchFamily="34" charset="0"/>
              <a:buChar char="•"/>
            </a:pPr>
            <a:endParaRPr lang="fr-FR" sz="2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Prise en charge non médicamenteuse conforme aux recommandations de l’HAS</a:t>
            </a:r>
            <a:endParaRPr lang="en-US" sz="2000" dirty="0">
              <a:solidFill>
                <a:srgbClr val="1F497D"/>
              </a:solidFill>
            </a:endParaRPr>
          </a:p>
        </p:txBody>
      </p:sp>
    </p:spTree>
    <p:extLst>
      <p:ext uri="{BB962C8B-B14F-4D97-AF65-F5344CB8AC3E}">
        <p14:creationId xmlns:p14="http://schemas.microsoft.com/office/powerpoint/2010/main" val="146016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81000"/>
            <a:ext cx="8550000" cy="1143000"/>
          </a:xfrm>
        </p:spPr>
        <p:txBody>
          <a:bodyPr>
            <a:noAutofit/>
          </a:bodyPr>
          <a:lstStyle/>
          <a:p>
            <a:r>
              <a:rPr lang="fr-FR" sz="3600" b="1" dirty="0">
                <a:solidFill>
                  <a:schemeClr val="tx2"/>
                </a:solidFill>
                <a:latin typeface="Arial Rounded MT Bold" panose="020F0704030504030204" pitchFamily="34" charset="0"/>
              </a:rPr>
              <a:t>Acceptation de PARO auprès des équipes soignantes </a:t>
            </a:r>
          </a:p>
        </p:txBody>
      </p:sp>
      <p:sp>
        <p:nvSpPr>
          <p:cNvPr id="6" name="Pladsholder til indhold 5"/>
          <p:cNvSpPr>
            <a:spLocks noGrp="1"/>
          </p:cNvSpPr>
          <p:nvPr>
            <p:ph idx="1"/>
          </p:nvPr>
        </p:nvSpPr>
        <p:spPr>
          <a:xfrm>
            <a:off x="297000" y="1536848"/>
            <a:ext cx="8550000" cy="4997152"/>
          </a:xfrm>
        </p:spPr>
        <p:txBody>
          <a:bodyPr>
            <a:noAutofit/>
          </a:bodyPr>
          <a:lstStyle/>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Nouveau processus de prise en charge des patients et résidents:</a:t>
            </a:r>
          </a:p>
          <a:p>
            <a:pPr lvl="1" algn="just">
              <a:lnSpc>
                <a:spcPct val="120000"/>
              </a:lnSpc>
              <a:spcBef>
                <a:spcPts val="0"/>
              </a:spcBef>
              <a:buClr>
                <a:srgbClr val="1F497D"/>
              </a:buClr>
              <a:buSzPct val="100000"/>
              <a:buFont typeface="Courier New" panose="02070309020205020404" pitchFamily="49" charset="0"/>
              <a:buChar char="o"/>
            </a:pPr>
            <a:r>
              <a:rPr lang="fr-FR" sz="2000" dirty="0">
                <a:solidFill>
                  <a:srgbClr val="1F497D"/>
                </a:solidFill>
              </a:rPr>
              <a:t>Prise en charge globale</a:t>
            </a:r>
          </a:p>
          <a:p>
            <a:pPr lvl="1" algn="just">
              <a:lnSpc>
                <a:spcPct val="120000"/>
              </a:lnSpc>
              <a:spcBef>
                <a:spcPts val="0"/>
              </a:spcBef>
              <a:buClr>
                <a:srgbClr val="1F497D"/>
              </a:buClr>
              <a:buSzPct val="100000"/>
              <a:buFont typeface="Courier New" panose="02070309020205020404" pitchFamily="49" charset="0"/>
              <a:buChar char="o"/>
            </a:pPr>
            <a:r>
              <a:rPr lang="fr-FR" sz="2000" dirty="0">
                <a:solidFill>
                  <a:srgbClr val="1F497D"/>
                </a:solidFill>
              </a:rPr>
              <a:t>Démarche bien-être</a:t>
            </a:r>
          </a:p>
          <a:p>
            <a:pPr lvl="1" algn="just">
              <a:lnSpc>
                <a:spcPct val="120000"/>
              </a:lnSpc>
              <a:spcBef>
                <a:spcPts val="0"/>
              </a:spcBef>
              <a:buClr>
                <a:srgbClr val="1F497D"/>
              </a:buClr>
              <a:buSzPct val="100000"/>
              <a:buFont typeface="Courier New" panose="02070309020205020404" pitchFamily="49" charset="0"/>
              <a:buChar char="o"/>
            </a:pPr>
            <a:r>
              <a:rPr lang="fr-FR" sz="2000" dirty="0">
                <a:solidFill>
                  <a:srgbClr val="1F497D"/>
                </a:solidFill>
              </a:rPr>
              <a:t>Modification de l’image du résident pour le soignant</a:t>
            </a:r>
          </a:p>
          <a:p>
            <a:pPr lvl="1"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Permet de créer une atmosphère reposante</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Respect du choix du patient dans son acceptation ou son refus : Instauration d’une relation de confiance</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Les réactions sont diverses mais permettent de discuter soit avec le robot directement soit avec l’intervenant du ressenti des résidents. L’intervenant s’en sert alors comme un objet de médiation</a:t>
            </a:r>
          </a:p>
          <a:p>
            <a:pPr marL="0" indent="0" algn="just">
              <a:lnSpc>
                <a:spcPct val="120000"/>
              </a:lnSpc>
              <a:spcBef>
                <a:spcPts val="0"/>
              </a:spcBef>
              <a:buClr>
                <a:srgbClr val="1F497D"/>
              </a:buClr>
              <a:buSzPct val="100000"/>
              <a:buNone/>
            </a:pPr>
            <a:endParaRPr lang="fr-FR" sz="2000" dirty="0">
              <a:solidFill>
                <a:srgbClr val="1F497D"/>
              </a:solidFill>
            </a:endParaRPr>
          </a:p>
        </p:txBody>
      </p:sp>
    </p:spTree>
    <p:extLst>
      <p:ext uri="{BB962C8B-B14F-4D97-AF65-F5344CB8AC3E}">
        <p14:creationId xmlns:p14="http://schemas.microsoft.com/office/powerpoint/2010/main" val="8119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32000" y="684000"/>
            <a:ext cx="8415000" cy="1470025"/>
          </a:xfrm>
        </p:spPr>
        <p:txBody>
          <a:bodyPr>
            <a:noAutofit/>
          </a:bodyPr>
          <a:lstStyle/>
          <a:p>
            <a:r>
              <a:rPr lang="fr-FR" b="1" dirty="0">
                <a:solidFill>
                  <a:schemeClr val="tx2"/>
                </a:solidFill>
                <a:latin typeface="Arial Rounded MT Bold" panose="020F0704030504030204" pitchFamily="34" charset="0"/>
              </a:rPr>
              <a:t>Présentation de PARO</a:t>
            </a:r>
            <a:br>
              <a:rPr lang="fr-FR" b="1" dirty="0">
                <a:solidFill>
                  <a:schemeClr val="tx2"/>
                </a:solidFill>
                <a:latin typeface="Arial Rounded MT Bold" panose="020F0704030504030204" pitchFamily="34" charset="0"/>
              </a:rPr>
            </a:br>
            <a:r>
              <a:rPr lang="fr-FR" b="1" dirty="0">
                <a:solidFill>
                  <a:schemeClr val="tx2"/>
                </a:solidFill>
                <a:latin typeface="Arial Rounded MT Bold" panose="020F0704030504030204" pitchFamily="34" charset="0"/>
              </a:rPr>
              <a:t>aux résidents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00" y="2484000"/>
            <a:ext cx="5832000" cy="3645000"/>
          </a:xfrm>
          <a:prstGeom prst="rect">
            <a:avLst/>
          </a:prstGeom>
        </p:spPr>
      </p:pic>
    </p:spTree>
    <p:extLst>
      <p:ext uri="{BB962C8B-B14F-4D97-AF65-F5344CB8AC3E}">
        <p14:creationId xmlns:p14="http://schemas.microsoft.com/office/powerpoint/2010/main" val="417910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fontScale="90000"/>
          </a:bodyPr>
          <a:lstStyle/>
          <a:p>
            <a:r>
              <a:rPr lang="fr-FR" sz="4000" b="1" dirty="0">
                <a:solidFill>
                  <a:schemeClr val="tx2"/>
                </a:solidFill>
                <a:latin typeface="Arial Rounded MT Bold" panose="020F0704030504030204" pitchFamily="34" charset="0"/>
              </a:rPr>
              <a:t>Présentation de PARO aux résidents</a:t>
            </a:r>
            <a:endParaRPr lang="en-US" sz="4000" b="1" dirty="0">
              <a:solidFill>
                <a:schemeClr val="tx2"/>
              </a:solidFill>
              <a:latin typeface="Arial Rounded MT Bold" panose="020F0704030504030204" pitchFamily="34" charset="0"/>
            </a:endParaRPr>
          </a:p>
        </p:txBody>
      </p:sp>
      <p:sp>
        <p:nvSpPr>
          <p:cNvPr id="6" name="Pladsholder til indhold 5"/>
          <p:cNvSpPr>
            <a:spLocks noGrp="1"/>
          </p:cNvSpPr>
          <p:nvPr>
            <p:ph idx="1"/>
          </p:nvPr>
        </p:nvSpPr>
        <p:spPr>
          <a:xfrm>
            <a:off x="297000" y="1168072"/>
            <a:ext cx="8550000" cy="5365928"/>
          </a:xfrm>
        </p:spPr>
        <p:txBody>
          <a:bodyPr>
            <a:noAutofit/>
          </a:bodyPr>
          <a:lstStyle/>
          <a:p>
            <a:pPr marL="0" indent="0" algn="just">
              <a:lnSpc>
                <a:spcPct val="120000"/>
              </a:lnSpc>
              <a:spcBef>
                <a:spcPts val="0"/>
              </a:spcBef>
              <a:buClr>
                <a:srgbClr val="1F497D"/>
              </a:buClr>
              <a:buSzPct val="100000"/>
              <a:buNone/>
            </a:pPr>
            <a:r>
              <a:rPr lang="fr-FR" sz="2400" b="1" i="1" dirty="0">
                <a:solidFill>
                  <a:srgbClr val="92D050"/>
                </a:solidFill>
              </a:rPr>
              <a:t>Les prérequis — conditions de succès:</a:t>
            </a:r>
          </a:p>
          <a:p>
            <a:pPr marL="0" indent="0" algn="just">
              <a:lnSpc>
                <a:spcPct val="120000"/>
              </a:lnSpc>
              <a:spcBef>
                <a:spcPts val="0"/>
              </a:spcBef>
              <a:buClr>
                <a:srgbClr val="1F497D"/>
              </a:buClr>
              <a:buSzPct val="100000"/>
              <a:buNone/>
            </a:pPr>
            <a:endParaRPr lang="fr-FR" sz="1000" b="1" i="1" dirty="0">
              <a:solidFill>
                <a:srgbClr val="92D050"/>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Petit groupe de participants ce qui permet d’être disponible pour chacun d’entre eux</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Lieu : endroit calme, toujours à l’étage du lieu de vie (repère spatial maintenu)</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Placement des résidents, assis autour de la table. Incidence sur la communication (même hauteur)</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Régularité des séances et présence des mêmes participants</a:t>
            </a:r>
          </a:p>
          <a:p>
            <a:pPr algn="just">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gn="just">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Ne pas se presser : une phase d’adaptation s’avère nécessaire la plupart du temps!</a:t>
            </a:r>
          </a:p>
          <a:p>
            <a:pPr marL="0" indent="0" algn="just">
              <a:lnSpc>
                <a:spcPct val="120000"/>
              </a:lnSpc>
              <a:spcBef>
                <a:spcPts val="0"/>
              </a:spcBef>
              <a:buClr>
                <a:srgbClr val="1F497D"/>
              </a:buClr>
              <a:buSzPct val="100000"/>
              <a:buNone/>
            </a:pPr>
            <a:endParaRPr lang="en-US" sz="2000" dirty="0">
              <a:solidFill>
                <a:srgbClr val="1F497D"/>
              </a:solidFill>
            </a:endParaRPr>
          </a:p>
        </p:txBody>
      </p:sp>
    </p:spTree>
    <p:extLst>
      <p:ext uri="{BB962C8B-B14F-4D97-AF65-F5344CB8AC3E}">
        <p14:creationId xmlns:p14="http://schemas.microsoft.com/office/powerpoint/2010/main" val="43948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87000" y="-6008"/>
            <a:ext cx="8229600" cy="1143000"/>
          </a:xfrm>
        </p:spPr>
        <p:txBody>
          <a:bodyPr>
            <a:normAutofit/>
          </a:bodyPr>
          <a:lstStyle/>
          <a:p>
            <a:r>
              <a:rPr lang="fr-FR" sz="3600" b="1" dirty="0">
                <a:solidFill>
                  <a:schemeClr val="tx2"/>
                </a:solidFill>
                <a:latin typeface="Arial Rounded MT Bold" panose="020F0704030504030204" pitchFamily="34" charset="0"/>
              </a:rPr>
              <a:t>Qui est PARO ?</a:t>
            </a:r>
          </a:p>
        </p:txBody>
      </p:sp>
      <p:sp>
        <p:nvSpPr>
          <p:cNvPr id="6" name="ZoneTexte 5"/>
          <p:cNvSpPr txBox="1"/>
          <p:nvPr/>
        </p:nvSpPr>
        <p:spPr>
          <a:xfrm>
            <a:off x="252000" y="1292242"/>
            <a:ext cx="5490000" cy="5016758"/>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solidFill>
                  <a:srgbClr val="1F497D"/>
                </a:solidFill>
              </a:rPr>
              <a:t>PARO est un</a:t>
            </a:r>
            <a:r>
              <a:rPr lang="fr-FR" sz="2000" b="1" dirty="0">
                <a:solidFill>
                  <a:srgbClr val="1F497D"/>
                </a:solidFill>
              </a:rPr>
              <a:t> phoque interactif émotionnel </a:t>
            </a:r>
            <a:r>
              <a:rPr lang="fr-FR" sz="2000" dirty="0">
                <a:solidFill>
                  <a:srgbClr val="1F497D"/>
                </a:solidFill>
              </a:rPr>
              <a:t>utilisé en atelier d’animation et en thérapie relationnelle individuelle pour les patients atteints de troubles du comportement et de la communication. </a:t>
            </a:r>
          </a:p>
          <a:p>
            <a:pPr marL="342900" indent="-342900" algn="just">
              <a:buClr>
                <a:srgbClr val="1F497D"/>
              </a:buClr>
              <a:buFont typeface="Calibri" panose="020F0502020204030204" pitchFamily="34" charset="0"/>
              <a:buChar char="•"/>
            </a:pPr>
            <a:endParaRPr lang="fr-FR" sz="2000" dirty="0">
              <a:solidFill>
                <a:srgbClr val="1F497D"/>
              </a:solidFill>
            </a:endParaRPr>
          </a:p>
          <a:p>
            <a:pPr marL="342900" indent="-342900" algn="just">
              <a:buClr>
                <a:srgbClr val="1F497D"/>
              </a:buClr>
              <a:buFont typeface="Calibri" panose="020F0502020204030204" pitchFamily="34" charset="0"/>
              <a:buChar char="•"/>
            </a:pPr>
            <a:r>
              <a:rPr lang="fr-FR" sz="2000" dirty="0">
                <a:solidFill>
                  <a:srgbClr val="1F497D"/>
                </a:solidFill>
              </a:rPr>
              <a:t>Développé dès 1993 au Japon par </a:t>
            </a:r>
            <a:r>
              <a:rPr lang="fr-FR" sz="2000" dirty="0" err="1">
                <a:solidFill>
                  <a:srgbClr val="1F497D"/>
                </a:solidFill>
              </a:rPr>
              <a:t>Takanori</a:t>
            </a:r>
            <a:r>
              <a:rPr lang="fr-FR" sz="2000" dirty="0">
                <a:solidFill>
                  <a:srgbClr val="1F497D"/>
                </a:solidFill>
              </a:rPr>
              <a:t> SHIBATA - Laboratoire AIST - pour les personnes atteintes de la maladie d’Alzheimer et troubles apparentés, le phoque PARO (</a:t>
            </a:r>
            <a:r>
              <a:rPr lang="fr-FR" sz="2000" b="1" dirty="0" err="1">
                <a:solidFill>
                  <a:srgbClr val="92D050"/>
                </a:solidFill>
                <a:effectLst>
                  <a:outerShdw blurRad="38100" dist="38100" dir="2700000" algn="tl">
                    <a:srgbClr val="000000">
                      <a:alpha val="43137"/>
                    </a:srgbClr>
                  </a:outerShdw>
                </a:effectLst>
              </a:rPr>
              <a:t>P</a:t>
            </a:r>
            <a:r>
              <a:rPr lang="fr-FR" sz="2000" dirty="0" err="1">
                <a:solidFill>
                  <a:srgbClr val="1F497D"/>
                </a:solidFill>
              </a:rPr>
              <a:t>erson</a:t>
            </a:r>
            <a:r>
              <a:rPr lang="fr-FR" sz="2000" b="1" dirty="0" err="1">
                <a:solidFill>
                  <a:srgbClr val="92D050"/>
                </a:solidFill>
                <a:effectLst>
                  <a:outerShdw blurRad="38100" dist="38100" dir="2700000" algn="tl">
                    <a:srgbClr val="000000">
                      <a:alpha val="43137"/>
                    </a:srgbClr>
                  </a:outerShdw>
                </a:effectLst>
              </a:rPr>
              <a:t>A</a:t>
            </a:r>
            <a:r>
              <a:rPr lang="fr-FR" sz="2000" dirty="0" err="1">
                <a:solidFill>
                  <a:srgbClr val="1F497D"/>
                </a:solidFill>
              </a:rPr>
              <a:t>l</a:t>
            </a:r>
            <a:r>
              <a:rPr lang="fr-FR" sz="2000" dirty="0">
                <a:solidFill>
                  <a:srgbClr val="1F497D"/>
                </a:solidFill>
              </a:rPr>
              <a:t> </a:t>
            </a:r>
            <a:r>
              <a:rPr lang="fr-FR" sz="2000" b="1" dirty="0" err="1">
                <a:solidFill>
                  <a:srgbClr val="92D050"/>
                </a:solidFill>
                <a:effectLst>
                  <a:outerShdw blurRad="38100" dist="38100" dir="2700000" algn="tl">
                    <a:srgbClr val="000000">
                      <a:alpha val="43137"/>
                    </a:srgbClr>
                  </a:outerShdw>
                </a:effectLst>
              </a:rPr>
              <a:t>RO</a:t>
            </a:r>
            <a:r>
              <a:rPr lang="fr-FR" sz="2000" dirty="0" err="1">
                <a:solidFill>
                  <a:srgbClr val="1F497D"/>
                </a:solidFill>
              </a:rPr>
              <a:t>bot</a:t>
            </a:r>
            <a:r>
              <a:rPr lang="fr-FR" sz="2000" dirty="0">
                <a:solidFill>
                  <a:srgbClr val="1F497D"/>
                </a:solidFill>
              </a:rPr>
              <a:t>) a nécessité 10 ans de recherche et développement.</a:t>
            </a:r>
          </a:p>
          <a:p>
            <a:pPr marL="342900" indent="-342900" algn="just">
              <a:buClr>
                <a:srgbClr val="1F497D"/>
              </a:buClr>
              <a:buFont typeface="Calibri" panose="020F0502020204030204" pitchFamily="34" charset="0"/>
              <a:buChar char="•"/>
            </a:pPr>
            <a:endParaRPr lang="fr-FR" sz="2000" dirty="0">
              <a:solidFill>
                <a:srgbClr val="1F497D"/>
              </a:solidFill>
            </a:endParaRPr>
          </a:p>
          <a:p>
            <a:pPr marL="342900" indent="-342900" algn="just">
              <a:buClr>
                <a:srgbClr val="1F497D"/>
              </a:buClr>
              <a:buFont typeface="Calibri" panose="020F0502020204030204" pitchFamily="34" charset="0"/>
              <a:buChar char="•"/>
            </a:pPr>
            <a:r>
              <a:rPr lang="fr-FR" sz="2000" dirty="0">
                <a:solidFill>
                  <a:srgbClr val="1F497D"/>
                </a:solidFill>
              </a:rPr>
              <a:t>Il a tout d’abord été commercialisé au Japon en 2005, puis aux Etats-Unis en 2009 (Certification FDA en tant que robot thérapeutique). </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6493" t="33854"/>
          <a:stretch/>
        </p:blipFill>
        <p:spPr>
          <a:xfrm rot="5400000">
            <a:off x="5039269" y="2286731"/>
            <a:ext cx="4763968" cy="28185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179000"/>
            <a:ext cx="8811484" cy="5634000"/>
          </a:xfrm>
        </p:spPr>
        <p:txBody>
          <a:bodyPr>
            <a:noAutofit/>
          </a:bodyPr>
          <a:lstStyle/>
          <a:p>
            <a:pPr>
              <a:buClr>
                <a:srgbClr val="1F497D"/>
              </a:buClr>
              <a:buFont typeface="Calibri" panose="020F0502020204030204" pitchFamily="34" charset="0"/>
              <a:buChar char="•"/>
            </a:pPr>
            <a:r>
              <a:rPr lang="fr-FR" sz="2000" dirty="0">
                <a:solidFill>
                  <a:srgbClr val="1F497D"/>
                </a:solidFill>
              </a:rPr>
              <a:t>Présence d’un facilitateur </a:t>
            </a:r>
            <a:endParaRPr lang="fr-FR" sz="2000" b="1" u="sng" dirty="0">
              <a:solidFill>
                <a:srgbClr val="1F497D"/>
              </a:solidFill>
            </a:endParaRPr>
          </a:p>
          <a:p>
            <a:pPr lvl="1">
              <a:buClr>
                <a:srgbClr val="1F497D"/>
              </a:buClr>
              <a:buFont typeface="Courier New" panose="02070309020205020404" pitchFamily="49" charset="0"/>
              <a:buChar char="o"/>
            </a:pPr>
            <a:r>
              <a:rPr lang="fr-FR" sz="2000" b="1" u="sng" dirty="0">
                <a:solidFill>
                  <a:srgbClr val="1F497D"/>
                </a:solidFill>
              </a:rPr>
              <a:t>PARO est un outil et non un substitut à l’accompagnement humain</a:t>
            </a:r>
          </a:p>
          <a:p>
            <a:pPr lvl="1">
              <a:buClr>
                <a:srgbClr val="1F497D"/>
              </a:buClr>
              <a:buFont typeface="Courier New" panose="02070309020205020404" pitchFamily="49" charset="0"/>
              <a:buChar char="o"/>
            </a:pPr>
            <a:r>
              <a:rPr lang="fr-FR" sz="2000" dirty="0">
                <a:solidFill>
                  <a:srgbClr val="1F497D"/>
                </a:solidFill>
              </a:rPr>
              <a:t>La présence d’un observateur est recommandée, spécialement lors des premiers ateliers</a:t>
            </a:r>
            <a:endParaRPr lang="fr-FR" sz="2000" b="1" u="sng" dirty="0">
              <a:solidFill>
                <a:srgbClr val="1F497D"/>
              </a:solidFill>
            </a:endParaRPr>
          </a:p>
          <a:p>
            <a:pPr>
              <a:buClr>
                <a:srgbClr val="1F497D"/>
              </a:buClr>
              <a:buFont typeface="Calibri" panose="020F0502020204030204" pitchFamily="34" charset="0"/>
              <a:buChar char="•"/>
            </a:pPr>
            <a:endParaRPr lang="fr-FR" sz="500" dirty="0">
              <a:solidFill>
                <a:srgbClr val="1F497D"/>
              </a:solidFill>
            </a:endParaRPr>
          </a:p>
          <a:p>
            <a:pPr>
              <a:buClr>
                <a:srgbClr val="1F497D"/>
              </a:buClr>
              <a:buFont typeface="Calibri" panose="020F0502020204030204" pitchFamily="34" charset="0"/>
              <a:buChar char="•"/>
            </a:pPr>
            <a:r>
              <a:rPr lang="fr-FR" sz="2000" dirty="0">
                <a:solidFill>
                  <a:srgbClr val="1F497D"/>
                </a:solidFill>
              </a:rPr>
              <a:t>Groupe de 4 à 6 personnes; durée idéale d’atelier de 30 à 50 minutes</a:t>
            </a:r>
          </a:p>
          <a:p>
            <a:pPr>
              <a:buClr>
                <a:srgbClr val="1F497D"/>
              </a:buClr>
              <a:buFont typeface="Calibri" panose="020F0502020204030204" pitchFamily="34" charset="0"/>
              <a:buChar char="•"/>
            </a:pPr>
            <a:endParaRPr lang="fr-FR" sz="500" dirty="0">
              <a:solidFill>
                <a:srgbClr val="1F497D"/>
              </a:solidFill>
            </a:endParaRPr>
          </a:p>
          <a:p>
            <a:pPr>
              <a:buClr>
                <a:srgbClr val="1F497D"/>
              </a:buClr>
              <a:buFont typeface="Calibri" panose="020F0502020204030204" pitchFamily="34" charset="0"/>
              <a:buChar char="•"/>
            </a:pPr>
            <a:r>
              <a:rPr lang="fr-FR" sz="2000" dirty="0">
                <a:solidFill>
                  <a:srgbClr val="1F497D"/>
                </a:solidFill>
              </a:rPr>
              <a:t>Intégrer et présenter PARO dans un lieu connu avec le personnel soignant habituel, afin de ne pas multiplier les situations de nouveautés</a:t>
            </a:r>
          </a:p>
          <a:p>
            <a:pPr>
              <a:buClr>
                <a:srgbClr val="1F497D"/>
              </a:buClr>
              <a:buFont typeface="Calibri" panose="020F0502020204030204" pitchFamily="34" charset="0"/>
              <a:buChar char="•"/>
            </a:pPr>
            <a:endParaRPr lang="fr-FR" sz="500" dirty="0">
              <a:solidFill>
                <a:srgbClr val="1F497D"/>
              </a:solidFill>
            </a:endParaRPr>
          </a:p>
          <a:p>
            <a:pPr>
              <a:buClr>
                <a:srgbClr val="1F497D"/>
              </a:buClr>
              <a:buFont typeface="Calibri" panose="020F0502020204030204" pitchFamily="34" charset="0"/>
              <a:buChar char="•"/>
            </a:pPr>
            <a:r>
              <a:rPr lang="fr-FR" sz="2000" dirty="0">
                <a:solidFill>
                  <a:srgbClr val="1F497D"/>
                </a:solidFill>
              </a:rPr>
              <a:t>L’installation de PARO doit permettre à tous les participants de facilement le voir et le toucher :</a:t>
            </a:r>
          </a:p>
          <a:p>
            <a:pPr lvl="1">
              <a:buClr>
                <a:srgbClr val="1F497D"/>
              </a:buClr>
              <a:buFont typeface="Courier New" panose="02070309020205020404" pitchFamily="49" charset="0"/>
              <a:buChar char="o"/>
            </a:pPr>
            <a:r>
              <a:rPr lang="fr-FR" sz="2000" dirty="0">
                <a:solidFill>
                  <a:srgbClr val="1F497D"/>
                </a:solidFill>
              </a:rPr>
              <a:t>Les participants peuvent être par exemple autour d’une table ronde</a:t>
            </a:r>
          </a:p>
          <a:p>
            <a:pPr lvl="1">
              <a:buClr>
                <a:srgbClr val="1F497D"/>
              </a:buClr>
              <a:buFont typeface="Courier New" panose="02070309020205020404" pitchFamily="49" charset="0"/>
              <a:buChar char="o"/>
            </a:pPr>
            <a:r>
              <a:rPr lang="fr-FR" sz="2000" dirty="0">
                <a:solidFill>
                  <a:srgbClr val="1F497D"/>
                </a:solidFill>
              </a:rPr>
              <a:t>Prévoir assez de place pour les fauteuils roulants</a:t>
            </a:r>
          </a:p>
          <a:p>
            <a:pPr lvl="1">
              <a:buClr>
                <a:srgbClr val="1F497D"/>
              </a:buClr>
              <a:buFont typeface="Courier New" panose="02070309020205020404" pitchFamily="49" charset="0"/>
              <a:buChar char="o"/>
            </a:pPr>
            <a:r>
              <a:rPr lang="fr-FR" sz="2000" dirty="0">
                <a:solidFill>
                  <a:srgbClr val="1F497D"/>
                </a:solidFill>
              </a:rPr>
              <a:t>Prévoir un siège ou tabouret pour le facilitateur</a:t>
            </a:r>
          </a:p>
          <a:p>
            <a:pPr lvl="1">
              <a:buClr>
                <a:srgbClr val="1F497D"/>
              </a:buClr>
              <a:buFont typeface="Courier New" panose="02070309020205020404" pitchFamily="49" charset="0"/>
              <a:buChar char="o"/>
            </a:pPr>
            <a:r>
              <a:rPr lang="fr-FR" sz="2000" b="1" dirty="0">
                <a:solidFill>
                  <a:srgbClr val="1F497D"/>
                </a:solidFill>
              </a:rPr>
              <a:t>Il est important que le facilitateur se trouve à la même hauteur que les participants</a:t>
            </a:r>
          </a:p>
          <a:p>
            <a:pPr>
              <a:buClr>
                <a:srgbClr val="1F497D"/>
              </a:buClr>
              <a:buFont typeface="Calibri" panose="020F0502020204030204" pitchFamily="34" charset="0"/>
              <a:buChar char="•"/>
            </a:pPr>
            <a:endParaRPr lang="fr-FR" sz="500" dirty="0">
              <a:solidFill>
                <a:srgbClr val="1F497D"/>
              </a:solidFill>
            </a:endParaRPr>
          </a:p>
          <a:p>
            <a:pPr>
              <a:buClr>
                <a:srgbClr val="1F497D"/>
              </a:buClr>
              <a:buFont typeface="Calibri" panose="020F0502020204030204" pitchFamily="34" charset="0"/>
              <a:buChar char="•"/>
            </a:pPr>
            <a:r>
              <a:rPr lang="fr-FR" sz="2000" dirty="0">
                <a:solidFill>
                  <a:srgbClr val="1F497D"/>
                </a:solidFill>
              </a:rPr>
              <a:t>Si nécessaire, il est possible d’ajuster le niveau sonore de PARO</a:t>
            </a:r>
            <a:endParaRPr lang="fr-FR" sz="2000" dirty="0"/>
          </a:p>
          <a:p>
            <a:endParaRPr lang="fr-FR" sz="2000" dirty="0"/>
          </a:p>
          <a:p>
            <a:endParaRPr lang="en-GB" sz="2000" dirty="0"/>
          </a:p>
        </p:txBody>
      </p:sp>
      <p:sp>
        <p:nvSpPr>
          <p:cNvPr id="4" name="Titre 3"/>
          <p:cNvSpPr>
            <a:spLocks noGrp="1"/>
          </p:cNvSpPr>
          <p:nvPr>
            <p:ph type="title"/>
          </p:nvPr>
        </p:nvSpPr>
        <p:spPr>
          <a:xfrm>
            <a:off x="457200" y="36000"/>
            <a:ext cx="8229600" cy="1143000"/>
          </a:xfrm>
        </p:spPr>
        <p:txBody>
          <a:bodyPr>
            <a:normAutofit/>
          </a:bodyPr>
          <a:lstStyle/>
          <a:p>
            <a:r>
              <a:rPr lang="fr-FR" sz="3600" b="1" dirty="0">
                <a:solidFill>
                  <a:schemeClr val="tx2"/>
                </a:solidFill>
                <a:latin typeface="Arial Rounded MT Bold" panose="020F0704030504030204" pitchFamily="34" charset="0"/>
              </a:rPr>
              <a:t>Présentation de PARO - groupe</a:t>
            </a:r>
          </a:p>
        </p:txBody>
      </p:sp>
    </p:spTree>
    <p:extLst>
      <p:ext uri="{BB962C8B-B14F-4D97-AF65-F5344CB8AC3E}">
        <p14:creationId xmlns:p14="http://schemas.microsoft.com/office/powerpoint/2010/main" val="395084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314000"/>
            <a:ext cx="8811484" cy="5429200"/>
          </a:xfrm>
        </p:spPr>
        <p:txBody>
          <a:bodyPr>
            <a:noAutofit/>
          </a:bodyPr>
          <a:lstStyle/>
          <a:p>
            <a:pPr>
              <a:buClr>
                <a:srgbClr val="1F497D"/>
              </a:buClr>
              <a:buFont typeface="Calibri" panose="020F0502020204030204" pitchFamily="34" charset="0"/>
              <a:buChar char="•"/>
            </a:pPr>
            <a:r>
              <a:rPr lang="fr-FR" sz="2000" dirty="0">
                <a:solidFill>
                  <a:srgbClr val="1F497D"/>
                </a:solidFill>
              </a:rPr>
              <a:t>Introduire le robot aux participants avec l’apport d’informations sur la nature et les fonctions de PARO :</a:t>
            </a:r>
          </a:p>
          <a:p>
            <a:pPr lvl="1">
              <a:buClr>
                <a:srgbClr val="1F497D"/>
              </a:buClr>
              <a:buFont typeface="Courier New" panose="02070309020205020404" pitchFamily="49" charset="0"/>
              <a:buChar char="o"/>
            </a:pPr>
            <a:r>
              <a:rPr lang="fr-FR" sz="2000" dirty="0">
                <a:solidFill>
                  <a:srgbClr val="1F497D"/>
                </a:solidFill>
              </a:rPr>
              <a:t>Il est important de préciser que PARO est la propriété de l’établissement, par ex. la mascotte qui rend visite aux résidents, afin d’éviter une appropriation par un/des résidents</a:t>
            </a:r>
          </a:p>
          <a:p>
            <a:pPr lvl="1">
              <a:buClr>
                <a:srgbClr val="1F497D"/>
              </a:buClr>
              <a:buFont typeface="Courier New" panose="02070309020205020404" pitchFamily="49" charset="0"/>
              <a:buChar char="o"/>
            </a:pPr>
            <a:r>
              <a:rPr lang="fr-FR" sz="2000" dirty="0">
                <a:solidFill>
                  <a:srgbClr val="1F497D"/>
                </a:solidFill>
              </a:rPr>
              <a:t>Dans le cas où le robot provoque des réactions négatives lors de son introduction, PARO peut être retiré, la personne rassurée et les raisons de l’anxiété analysées</a:t>
            </a:r>
          </a:p>
          <a:p>
            <a:pPr lvl="1">
              <a:buClr>
                <a:srgbClr val="1F497D"/>
              </a:buClr>
              <a:buFont typeface="Arial" panose="020B060402020202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Encourager les participants à toucher, porter, interagir avec le robot, favoriser les interactions verbales et la discussion autour de différents sujets par ex. le robot, les technologies, leurs expériences antérieures avec des animaux ou d’autres sujets suscités par l’interaction avec PARO</a:t>
            </a:r>
          </a:p>
          <a:p>
            <a:pPr>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Réouverture de prochaine session: reprendre l’historique de la dernière session (sans mettre les résidents en difficulté)</a:t>
            </a:r>
          </a:p>
        </p:txBody>
      </p:sp>
      <p:sp>
        <p:nvSpPr>
          <p:cNvPr id="4" name="Titre 3"/>
          <p:cNvSpPr>
            <a:spLocks noGrp="1"/>
          </p:cNvSpPr>
          <p:nvPr>
            <p:ph type="title"/>
          </p:nvPr>
        </p:nvSpPr>
        <p:spPr>
          <a:xfrm>
            <a:off x="432000" y="54000"/>
            <a:ext cx="8229600" cy="1143000"/>
          </a:xfrm>
        </p:spPr>
        <p:txBody>
          <a:bodyPr>
            <a:normAutofit/>
          </a:bodyPr>
          <a:lstStyle/>
          <a:p>
            <a:r>
              <a:rPr lang="fr-FR" sz="3600" b="1" dirty="0">
                <a:solidFill>
                  <a:schemeClr val="tx2"/>
                </a:solidFill>
                <a:latin typeface="Arial Rounded MT Bold" panose="020F0704030504030204" pitchFamily="34" charset="0"/>
              </a:rPr>
              <a:t>Présentation de PARO - groupe</a:t>
            </a:r>
          </a:p>
        </p:txBody>
      </p:sp>
    </p:spTree>
    <p:extLst>
      <p:ext uri="{BB962C8B-B14F-4D97-AF65-F5344CB8AC3E}">
        <p14:creationId xmlns:p14="http://schemas.microsoft.com/office/powerpoint/2010/main" val="146654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05" y="1269000"/>
            <a:ext cx="8771995" cy="5589000"/>
          </a:xfrm>
        </p:spPr>
        <p:txBody>
          <a:bodyPr>
            <a:noAutofit/>
          </a:bodyPr>
          <a:lstStyle/>
          <a:p>
            <a:pPr marL="0" indent="0">
              <a:buNone/>
            </a:pPr>
            <a:r>
              <a:rPr lang="fr-FR" sz="2400" b="1" i="1" dirty="0">
                <a:solidFill>
                  <a:srgbClr val="92D050"/>
                </a:solidFill>
              </a:rPr>
              <a:t>Vidéo 1 : « Assa»</a:t>
            </a:r>
          </a:p>
          <a:p>
            <a:pPr marL="0" indent="0">
              <a:buNone/>
            </a:pPr>
            <a:endParaRPr lang="fr-FR" sz="1000" b="1" i="1" dirty="0">
              <a:solidFill>
                <a:srgbClr val="92D050"/>
              </a:solidFill>
            </a:endParaRPr>
          </a:p>
          <a:p>
            <a:pPr>
              <a:buClr>
                <a:srgbClr val="1F497D"/>
              </a:buClr>
              <a:buFont typeface="Calibri" panose="020F0502020204030204" pitchFamily="34" charset="0"/>
              <a:buChar char="•"/>
            </a:pPr>
            <a:r>
              <a:rPr lang="fr-FR" sz="2000" dirty="0">
                <a:solidFill>
                  <a:srgbClr val="1F497D"/>
                </a:solidFill>
              </a:rPr>
              <a:t>Aidant arrive « bon après-midi, j’ai amené mon ami PARO »</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Table et chaises positionnées de manière à ce que tout le monde puisse voir les autres interagir et que l’on puisse se passer facilement PARO</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Laisse sujet ouvert, parle des mouvements de PARO (‘il est content de te voir’), chaque résident vivra sa propre expérience avec PARO </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Une des résidentes se met à chanter, l’aidant connait la chanson =&gt; connexion émotionnelle</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Assa (1</a:t>
            </a:r>
            <a:r>
              <a:rPr lang="fr-FR" sz="2000" baseline="30000" dirty="0">
                <a:solidFill>
                  <a:srgbClr val="1F497D"/>
                </a:solidFill>
              </a:rPr>
              <a:t>ère</a:t>
            </a:r>
            <a:r>
              <a:rPr lang="fr-FR" sz="2000" dirty="0">
                <a:solidFill>
                  <a:srgbClr val="1F497D"/>
                </a:solidFill>
              </a:rPr>
              <a:t> résidente que l’on voit) est une personne anxieuse, qui déambule et ne participe pas beaucoup aux activités =&gt; avec PARO participe plus à la vie en commun</a:t>
            </a:r>
          </a:p>
          <a:p>
            <a:pPr marL="0" indent="0">
              <a:buNone/>
            </a:pPr>
            <a:endParaRPr lang="fr-FR" sz="2000" dirty="0"/>
          </a:p>
          <a:p>
            <a:endParaRPr lang="fr-FR" sz="2000" dirty="0"/>
          </a:p>
          <a:p>
            <a:endParaRPr lang="fr-FR" sz="2000" dirty="0"/>
          </a:p>
          <a:p>
            <a:endParaRPr lang="en-GB" sz="2000" dirty="0"/>
          </a:p>
        </p:txBody>
      </p:sp>
      <p:sp>
        <p:nvSpPr>
          <p:cNvPr id="4" name="Titre 3"/>
          <p:cNvSpPr>
            <a:spLocks noGrp="1"/>
          </p:cNvSpPr>
          <p:nvPr>
            <p:ph type="title"/>
          </p:nvPr>
        </p:nvSpPr>
        <p:spPr>
          <a:xfrm>
            <a:off x="17446" y="17391"/>
            <a:ext cx="9138488" cy="1143000"/>
          </a:xfrm>
        </p:spPr>
        <p:txBody>
          <a:bodyPr>
            <a:normAutofit/>
          </a:bodyPr>
          <a:lstStyle/>
          <a:p>
            <a:r>
              <a:rPr lang="fr-FR" sz="3600" b="1" dirty="0">
                <a:solidFill>
                  <a:schemeClr val="tx2"/>
                </a:solidFill>
                <a:latin typeface="Arial Rounded MT Bold" panose="020F0704030504030204" pitchFamily="34" charset="0"/>
              </a:rPr>
              <a:t>Exemple de présentation - groupe</a:t>
            </a:r>
          </a:p>
        </p:txBody>
      </p:sp>
    </p:spTree>
    <p:extLst>
      <p:ext uri="{BB962C8B-B14F-4D97-AF65-F5344CB8AC3E}">
        <p14:creationId xmlns:p14="http://schemas.microsoft.com/office/powerpoint/2010/main" val="1543062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00" y="1224000"/>
            <a:ext cx="8640000" cy="5580000"/>
          </a:xfrm>
        </p:spPr>
        <p:txBody>
          <a:bodyPr>
            <a:noAutofit/>
          </a:bodyPr>
          <a:lstStyle/>
          <a:p>
            <a:pPr algn="just">
              <a:buClr>
                <a:srgbClr val="1F497D"/>
              </a:buClr>
              <a:buFont typeface="Calibri" panose="020F0502020204030204" pitchFamily="34" charset="0"/>
              <a:buChar char="•"/>
            </a:pPr>
            <a:r>
              <a:rPr lang="fr-FR" sz="2000" b="1" i="1" dirty="0">
                <a:solidFill>
                  <a:srgbClr val="92D050"/>
                </a:solidFill>
              </a:rPr>
              <a:t>Rappel : </a:t>
            </a:r>
            <a:r>
              <a:rPr lang="fr-FR" sz="2000" dirty="0">
                <a:solidFill>
                  <a:srgbClr val="1F497D"/>
                </a:solidFill>
              </a:rPr>
              <a:t>Présence d’un soignant, présenter PARO dans un lieu connu avec le personnel soignant habituel (idem Groupe)</a:t>
            </a:r>
          </a:p>
          <a:p>
            <a:pPr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Il est important que PARO et le soignant soient à la même hauteur que PARO</a:t>
            </a:r>
          </a:p>
          <a:p>
            <a:pPr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Poser PARO d’abord sur la table ou sur les genoux du soignant car parfois le poids peut surprendre, ou bien demander au résident s’il se sent confortable avec PARO sur ses propres genoux</a:t>
            </a:r>
          </a:p>
          <a:p>
            <a:pPr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Si nécessaire, il est possible d’ajuster le niveau sonore de PARO</a:t>
            </a:r>
          </a:p>
          <a:p>
            <a:pPr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Ne pas oublier  qu’</a:t>
            </a:r>
            <a:r>
              <a:rPr lang="en-GB" sz="2000" dirty="0" err="1">
                <a:solidFill>
                  <a:srgbClr val="1F497D"/>
                </a:solidFill>
              </a:rPr>
              <a:t>une</a:t>
            </a:r>
            <a:r>
              <a:rPr lang="en-GB" sz="2000" dirty="0">
                <a:solidFill>
                  <a:srgbClr val="1F497D"/>
                </a:solidFill>
              </a:rPr>
              <a:t> </a:t>
            </a:r>
            <a:r>
              <a:rPr lang="en-GB" sz="2000" dirty="0" err="1">
                <a:solidFill>
                  <a:srgbClr val="1F497D"/>
                </a:solidFill>
              </a:rPr>
              <a:t>même</a:t>
            </a:r>
            <a:r>
              <a:rPr lang="en-GB" sz="2000" dirty="0">
                <a:solidFill>
                  <a:srgbClr val="1F497D"/>
                </a:solidFill>
              </a:rPr>
              <a:t> </a:t>
            </a:r>
            <a:r>
              <a:rPr lang="en-GB" sz="2000" dirty="0" err="1">
                <a:solidFill>
                  <a:srgbClr val="1F497D"/>
                </a:solidFill>
              </a:rPr>
              <a:t>personne</a:t>
            </a:r>
            <a:r>
              <a:rPr lang="en-GB" sz="2000" dirty="0">
                <a:solidFill>
                  <a:srgbClr val="1F497D"/>
                </a:solidFill>
              </a:rPr>
              <a:t> </a:t>
            </a:r>
            <a:r>
              <a:rPr lang="en-GB" sz="2000" dirty="0" err="1">
                <a:solidFill>
                  <a:srgbClr val="1F497D"/>
                </a:solidFill>
              </a:rPr>
              <a:t>pourra</a:t>
            </a:r>
            <a:r>
              <a:rPr lang="en-GB" sz="2000" dirty="0">
                <a:solidFill>
                  <a:srgbClr val="1F497D"/>
                </a:solidFill>
              </a:rPr>
              <a:t> </a:t>
            </a:r>
            <a:r>
              <a:rPr lang="en-GB" sz="2000" dirty="0" err="1">
                <a:solidFill>
                  <a:srgbClr val="1F497D"/>
                </a:solidFill>
              </a:rPr>
              <a:t>avoir</a:t>
            </a:r>
            <a:r>
              <a:rPr lang="en-GB" sz="2000" dirty="0">
                <a:solidFill>
                  <a:srgbClr val="1F497D"/>
                </a:solidFill>
              </a:rPr>
              <a:t> des </a:t>
            </a:r>
            <a:r>
              <a:rPr lang="en-GB" sz="2000" dirty="0" err="1">
                <a:solidFill>
                  <a:srgbClr val="1F497D"/>
                </a:solidFill>
              </a:rPr>
              <a:t>réactions</a:t>
            </a:r>
            <a:r>
              <a:rPr lang="en-GB" sz="2000" dirty="0">
                <a:solidFill>
                  <a:srgbClr val="1F497D"/>
                </a:solidFill>
              </a:rPr>
              <a:t> </a:t>
            </a:r>
            <a:r>
              <a:rPr lang="en-GB" sz="2000" dirty="0" err="1">
                <a:solidFill>
                  <a:srgbClr val="1F497D"/>
                </a:solidFill>
              </a:rPr>
              <a:t>changeantes</a:t>
            </a:r>
            <a:r>
              <a:rPr lang="en-GB" sz="2000" dirty="0">
                <a:solidFill>
                  <a:srgbClr val="1F497D"/>
                </a:solidFill>
              </a:rPr>
              <a:t> vis-à-vis de PARO </a:t>
            </a:r>
            <a:r>
              <a:rPr lang="en-GB" sz="2000" dirty="0" err="1">
                <a:solidFill>
                  <a:srgbClr val="1F497D"/>
                </a:solidFill>
              </a:rPr>
              <a:t>en</a:t>
            </a:r>
            <a:r>
              <a:rPr lang="en-GB" sz="2000" dirty="0">
                <a:solidFill>
                  <a:srgbClr val="1F497D"/>
                </a:solidFill>
              </a:rPr>
              <a:t> </a:t>
            </a:r>
            <a:r>
              <a:rPr lang="en-GB" sz="2000" dirty="0" err="1">
                <a:solidFill>
                  <a:srgbClr val="1F497D"/>
                </a:solidFill>
              </a:rPr>
              <a:t>fonction</a:t>
            </a:r>
            <a:r>
              <a:rPr lang="en-GB" sz="2000" dirty="0">
                <a:solidFill>
                  <a:srgbClr val="1F497D"/>
                </a:solidFill>
              </a:rPr>
              <a:t> de </a:t>
            </a:r>
            <a:r>
              <a:rPr lang="en-GB" sz="2000" dirty="0" err="1">
                <a:solidFill>
                  <a:srgbClr val="1F497D"/>
                </a:solidFill>
              </a:rPr>
              <a:t>différents</a:t>
            </a:r>
            <a:r>
              <a:rPr lang="en-GB" sz="2000" dirty="0">
                <a:solidFill>
                  <a:srgbClr val="1F497D"/>
                </a:solidFill>
              </a:rPr>
              <a:t> </a:t>
            </a:r>
            <a:r>
              <a:rPr lang="en-GB" sz="2000" dirty="0" err="1">
                <a:solidFill>
                  <a:srgbClr val="1F497D"/>
                </a:solidFill>
              </a:rPr>
              <a:t>paramètres</a:t>
            </a:r>
            <a:r>
              <a:rPr lang="en-GB" sz="2000" dirty="0">
                <a:solidFill>
                  <a:srgbClr val="1F497D"/>
                </a:solidFill>
              </a:rPr>
              <a:t> (lieu, </a:t>
            </a:r>
            <a:r>
              <a:rPr lang="en-GB" sz="2000" dirty="0" err="1">
                <a:solidFill>
                  <a:srgbClr val="1F497D"/>
                </a:solidFill>
              </a:rPr>
              <a:t>horaire</a:t>
            </a:r>
            <a:r>
              <a:rPr lang="en-GB" sz="2000" dirty="0">
                <a:solidFill>
                  <a:srgbClr val="1F497D"/>
                </a:solidFill>
              </a:rPr>
              <a:t>, </a:t>
            </a:r>
            <a:r>
              <a:rPr lang="en-GB" sz="2000" dirty="0" err="1">
                <a:solidFill>
                  <a:srgbClr val="1F497D"/>
                </a:solidFill>
              </a:rPr>
              <a:t>groupe</a:t>
            </a:r>
            <a:r>
              <a:rPr lang="en-GB" sz="2000" dirty="0">
                <a:solidFill>
                  <a:srgbClr val="1F497D"/>
                </a:solidFill>
              </a:rPr>
              <a:t> </a:t>
            </a:r>
            <a:r>
              <a:rPr lang="en-GB" sz="2000" dirty="0" err="1">
                <a:solidFill>
                  <a:srgbClr val="1F497D"/>
                </a:solidFill>
              </a:rPr>
              <a:t>ou</a:t>
            </a:r>
            <a:r>
              <a:rPr lang="en-GB" sz="2000" dirty="0">
                <a:solidFill>
                  <a:srgbClr val="1F497D"/>
                </a:solidFill>
              </a:rPr>
              <a:t> </a:t>
            </a:r>
            <a:r>
              <a:rPr lang="en-GB" sz="2000" dirty="0" err="1">
                <a:solidFill>
                  <a:srgbClr val="1F497D"/>
                </a:solidFill>
              </a:rPr>
              <a:t>individuel</a:t>
            </a:r>
            <a:r>
              <a:rPr lang="en-GB" sz="2000" dirty="0">
                <a:solidFill>
                  <a:srgbClr val="1F497D"/>
                </a:solidFill>
              </a:rPr>
              <a:t>…) </a:t>
            </a:r>
          </a:p>
          <a:p>
            <a:pPr algn="just">
              <a:buClr>
                <a:srgbClr val="1F497D"/>
              </a:buClr>
              <a:buFont typeface="Calibri" panose="020F0502020204030204" pitchFamily="34" charset="0"/>
              <a:buChar char="•"/>
            </a:pPr>
            <a:endParaRPr lang="en-GB" sz="1000" dirty="0">
              <a:solidFill>
                <a:srgbClr val="1F497D"/>
              </a:solidFill>
            </a:endParaRPr>
          </a:p>
          <a:p>
            <a:pPr algn="just">
              <a:buClr>
                <a:srgbClr val="1F497D"/>
              </a:buClr>
              <a:buFont typeface="Calibri" panose="020F0502020204030204" pitchFamily="34" charset="0"/>
              <a:buChar char="•"/>
            </a:pPr>
            <a:r>
              <a:rPr lang="en-GB" sz="2000" dirty="0" err="1">
                <a:solidFill>
                  <a:srgbClr val="1F497D"/>
                </a:solidFill>
              </a:rPr>
              <a:t>Personnaliser</a:t>
            </a:r>
            <a:r>
              <a:rPr lang="en-GB" sz="2000" dirty="0">
                <a:solidFill>
                  <a:srgbClr val="1F497D"/>
                </a:solidFill>
              </a:rPr>
              <a:t> la relation à travers l’</a:t>
            </a:r>
            <a:r>
              <a:rPr lang="fr-FR" sz="2000" dirty="0">
                <a:solidFill>
                  <a:srgbClr val="1F497D"/>
                </a:solidFill>
              </a:rPr>
              <a:t>historique du patient</a:t>
            </a:r>
          </a:p>
          <a:p>
            <a:pPr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prendre le temps, ne pas se presser, répéter ce qui dit le résident, communiquer =&gt; interaction, communication</a:t>
            </a:r>
            <a:endParaRPr lang="en-GB" sz="2000" dirty="0">
              <a:solidFill>
                <a:srgbClr val="1F497D"/>
              </a:solidFill>
            </a:endParaRPr>
          </a:p>
          <a:p>
            <a:pPr algn="just">
              <a:buClr>
                <a:srgbClr val="1F497D"/>
              </a:buClr>
              <a:buFont typeface="Calibri" panose="020F0502020204030204" pitchFamily="34" charset="0"/>
              <a:buChar char="•"/>
            </a:pPr>
            <a:endParaRPr lang="en-GB" sz="2000" dirty="0">
              <a:solidFill>
                <a:srgbClr val="1F497D"/>
              </a:solidFill>
            </a:endParaRPr>
          </a:p>
        </p:txBody>
      </p:sp>
      <p:sp>
        <p:nvSpPr>
          <p:cNvPr id="4" name="Titre 3"/>
          <p:cNvSpPr>
            <a:spLocks noGrp="1"/>
          </p:cNvSpPr>
          <p:nvPr>
            <p:ph type="title"/>
          </p:nvPr>
        </p:nvSpPr>
        <p:spPr>
          <a:xfrm>
            <a:off x="457200" y="54000"/>
            <a:ext cx="8229600" cy="1143000"/>
          </a:xfrm>
        </p:spPr>
        <p:txBody>
          <a:bodyPr>
            <a:normAutofit fontScale="90000"/>
          </a:bodyPr>
          <a:lstStyle/>
          <a:p>
            <a:r>
              <a:rPr lang="fr-FR" sz="4000" b="1" dirty="0">
                <a:solidFill>
                  <a:schemeClr val="tx2"/>
                </a:solidFill>
                <a:latin typeface="Arial Rounded MT Bold" panose="020F0704030504030204" pitchFamily="34" charset="0"/>
              </a:rPr>
              <a:t>Présentation de PARO - individuel</a:t>
            </a:r>
          </a:p>
        </p:txBody>
      </p:sp>
    </p:spTree>
    <p:extLst>
      <p:ext uri="{BB962C8B-B14F-4D97-AF65-F5344CB8AC3E}">
        <p14:creationId xmlns:p14="http://schemas.microsoft.com/office/powerpoint/2010/main" val="184553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fontScale="90000"/>
          </a:bodyPr>
          <a:lstStyle/>
          <a:p>
            <a:r>
              <a:rPr lang="fr-FR" sz="4000" b="1" dirty="0">
                <a:solidFill>
                  <a:schemeClr val="tx2"/>
                </a:solidFill>
                <a:latin typeface="Arial Rounded MT Bold" panose="020F0704030504030204" pitchFamily="34" charset="0"/>
              </a:rPr>
              <a:t>Présentation de PARO aux résidents</a:t>
            </a:r>
            <a:endParaRPr lang="en-US" sz="4000" b="1" dirty="0">
              <a:solidFill>
                <a:schemeClr val="tx2"/>
              </a:solidFill>
              <a:latin typeface="Arial Rounded MT Bold" panose="020F0704030504030204" pitchFamily="34" charset="0"/>
            </a:endParaRPr>
          </a:p>
        </p:txBody>
      </p:sp>
      <p:sp>
        <p:nvSpPr>
          <p:cNvPr id="6" name="Pladsholder til indhold 5"/>
          <p:cNvSpPr>
            <a:spLocks noGrp="1"/>
          </p:cNvSpPr>
          <p:nvPr>
            <p:ph idx="1"/>
          </p:nvPr>
        </p:nvSpPr>
        <p:spPr>
          <a:xfrm>
            <a:off x="432000" y="1412776"/>
            <a:ext cx="8415000" cy="4997152"/>
          </a:xfrm>
        </p:spPr>
        <p:txBody>
          <a:bodyPr>
            <a:noAutofit/>
          </a:bodyPr>
          <a:lstStyle/>
          <a:p>
            <a:pPr marL="0" indent="0" algn="ctr">
              <a:lnSpc>
                <a:spcPct val="120000"/>
              </a:lnSpc>
              <a:spcBef>
                <a:spcPts val="0"/>
              </a:spcBef>
              <a:buClr>
                <a:srgbClr val="1F497D"/>
              </a:buClr>
              <a:buSzPct val="100000"/>
              <a:buNone/>
            </a:pPr>
            <a:r>
              <a:rPr lang="fr-FR" sz="2800" b="1" i="1" dirty="0">
                <a:solidFill>
                  <a:srgbClr val="92D050"/>
                </a:solidFill>
              </a:rPr>
              <a:t>Les réactions observées </a:t>
            </a:r>
          </a:p>
          <a:p>
            <a:pPr marL="0" indent="0">
              <a:lnSpc>
                <a:spcPct val="120000"/>
              </a:lnSpc>
              <a:spcBef>
                <a:spcPts val="0"/>
              </a:spcBef>
              <a:buClr>
                <a:srgbClr val="1F497D"/>
              </a:buClr>
              <a:buSzPct val="100000"/>
              <a:buNone/>
            </a:pPr>
            <a:endParaRPr lang="fr-FR" sz="1400" b="1" i="1" dirty="0">
              <a:solidFill>
                <a:srgbClr val="1F497D"/>
              </a:solidFill>
            </a:endParaRPr>
          </a:p>
          <a:p>
            <a:pPr marL="0" indent="0">
              <a:lnSpc>
                <a:spcPct val="120000"/>
              </a:lnSpc>
              <a:spcBef>
                <a:spcPts val="0"/>
              </a:spcBef>
              <a:buClr>
                <a:srgbClr val="1F497D"/>
              </a:buClr>
              <a:buSzPct val="100000"/>
              <a:buNone/>
            </a:pPr>
            <a:r>
              <a:rPr lang="fr-FR" sz="2400" b="1" i="1" dirty="0">
                <a:solidFill>
                  <a:srgbClr val="1F497D"/>
                </a:solidFill>
              </a:rPr>
              <a:t>Vécus déplaisants : parfois</a:t>
            </a:r>
          </a:p>
          <a:p>
            <a:pPr marL="0" indent="0">
              <a:lnSpc>
                <a:spcPct val="120000"/>
              </a:lnSpc>
              <a:spcBef>
                <a:spcPts val="0"/>
              </a:spcBef>
              <a:buClr>
                <a:srgbClr val="1F497D"/>
              </a:buClr>
              <a:buSzPct val="100000"/>
              <a:buNone/>
            </a:pPr>
            <a:endParaRPr lang="fr-FR" sz="1000" b="1" i="1" dirty="0">
              <a:solidFill>
                <a:srgbClr val="1F497D"/>
              </a:solidFill>
            </a:endParaRPr>
          </a:p>
          <a:p>
            <a:pPr>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Peur /Anxiété</a:t>
            </a:r>
          </a:p>
          <a:p>
            <a:pPr>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Colère : « Je ne suis pas un bébé ! »</a:t>
            </a:r>
          </a:p>
          <a:p>
            <a:pPr>
              <a:lnSpc>
                <a:spcPct val="120000"/>
              </a:lnSpc>
              <a:spcBef>
                <a:spcPts val="0"/>
              </a:spcBef>
              <a:buClr>
                <a:srgbClr val="1F497D"/>
              </a:buClr>
              <a:buSzPct val="100000"/>
              <a:buFont typeface="Calibri" panose="020F0502020204030204" pitchFamily="34" charset="0"/>
              <a:buChar char="•"/>
            </a:pPr>
            <a:endParaRPr lang="fr-FR" sz="1000" dirty="0">
              <a:solidFill>
                <a:srgbClr val="1F497D"/>
              </a:solidFill>
            </a:endParaRPr>
          </a:p>
          <a:p>
            <a:pPr>
              <a:lnSpc>
                <a:spcPct val="120000"/>
              </a:lnSpc>
              <a:spcBef>
                <a:spcPts val="0"/>
              </a:spcBef>
              <a:buClr>
                <a:srgbClr val="1F497D"/>
              </a:buClr>
              <a:buSzPct val="100000"/>
              <a:buFont typeface="Calibri" panose="020F0502020204030204" pitchFamily="34" charset="0"/>
              <a:buChar char="•"/>
            </a:pPr>
            <a:r>
              <a:rPr lang="fr-FR" sz="2000" dirty="0">
                <a:solidFill>
                  <a:srgbClr val="1F497D"/>
                </a:solidFill>
              </a:rPr>
              <a:t>D’inquiétude : « Est-il propre ?»</a:t>
            </a:r>
          </a:p>
          <a:p>
            <a:pPr>
              <a:lnSpc>
                <a:spcPct val="120000"/>
              </a:lnSpc>
              <a:spcBef>
                <a:spcPts val="0"/>
              </a:spcBef>
              <a:buClr>
                <a:srgbClr val="1F497D"/>
              </a:buClr>
              <a:buSzPct val="100000"/>
            </a:pPr>
            <a:endParaRPr lang="fr-FR" sz="2600" dirty="0">
              <a:solidFill>
                <a:srgbClr val="1F497D"/>
              </a:solidFill>
            </a:endParaRPr>
          </a:p>
          <a:p>
            <a:pPr marL="0" indent="0">
              <a:lnSpc>
                <a:spcPct val="120000"/>
              </a:lnSpc>
              <a:spcBef>
                <a:spcPts val="0"/>
              </a:spcBef>
              <a:buClr>
                <a:srgbClr val="1F497D"/>
              </a:buClr>
              <a:buSzPct val="100000"/>
              <a:buNone/>
            </a:pPr>
            <a:endParaRPr lang="en-US" sz="2600" dirty="0">
              <a:solidFill>
                <a:srgbClr val="1F497D"/>
              </a:solidFill>
            </a:endParaRPr>
          </a:p>
        </p:txBody>
      </p:sp>
    </p:spTree>
    <p:extLst>
      <p:ext uri="{BB962C8B-B14F-4D97-AF65-F5344CB8AC3E}">
        <p14:creationId xmlns:p14="http://schemas.microsoft.com/office/powerpoint/2010/main" val="93229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97000" y="9000"/>
            <a:ext cx="8550000" cy="1143000"/>
          </a:xfrm>
        </p:spPr>
        <p:txBody>
          <a:bodyPr>
            <a:normAutofit fontScale="90000"/>
          </a:bodyPr>
          <a:lstStyle/>
          <a:p>
            <a:r>
              <a:rPr lang="fr-FR" sz="4000" b="1" dirty="0">
                <a:solidFill>
                  <a:schemeClr val="tx2"/>
                </a:solidFill>
                <a:latin typeface="Arial Rounded MT Bold" panose="020F0704030504030204" pitchFamily="34" charset="0"/>
              </a:rPr>
              <a:t>Présentation de PARO aux résidents</a:t>
            </a:r>
            <a:endParaRPr lang="en-US" sz="4000" b="1" dirty="0">
              <a:solidFill>
                <a:schemeClr val="tx2"/>
              </a:solidFill>
              <a:latin typeface="Arial Rounded MT Bold" panose="020F0704030504030204" pitchFamily="34" charset="0"/>
            </a:endParaRPr>
          </a:p>
        </p:txBody>
      </p:sp>
      <p:sp>
        <p:nvSpPr>
          <p:cNvPr id="6" name="Pladsholder til indhold 5"/>
          <p:cNvSpPr>
            <a:spLocks noGrp="1"/>
          </p:cNvSpPr>
          <p:nvPr>
            <p:ph idx="1"/>
          </p:nvPr>
        </p:nvSpPr>
        <p:spPr>
          <a:xfrm>
            <a:off x="207000" y="864000"/>
            <a:ext cx="8640000" cy="5994000"/>
          </a:xfrm>
        </p:spPr>
        <p:txBody>
          <a:bodyPr>
            <a:noAutofit/>
          </a:bodyPr>
          <a:lstStyle/>
          <a:p>
            <a:pPr marL="0" indent="0" algn="ctr">
              <a:lnSpc>
                <a:spcPct val="120000"/>
              </a:lnSpc>
              <a:spcBef>
                <a:spcPts val="0"/>
              </a:spcBef>
              <a:buClr>
                <a:srgbClr val="1F497D"/>
              </a:buClr>
              <a:buSzPct val="100000"/>
              <a:buNone/>
            </a:pPr>
            <a:r>
              <a:rPr lang="fr-FR" sz="2800" b="1" i="1" dirty="0">
                <a:solidFill>
                  <a:srgbClr val="92D050"/>
                </a:solidFill>
              </a:rPr>
              <a:t>Les réactions observées </a:t>
            </a:r>
          </a:p>
          <a:p>
            <a:pPr marL="0" indent="0">
              <a:lnSpc>
                <a:spcPct val="120000"/>
              </a:lnSpc>
              <a:spcBef>
                <a:spcPts val="0"/>
              </a:spcBef>
              <a:buClr>
                <a:srgbClr val="1F497D"/>
              </a:buClr>
              <a:buSzPct val="100000"/>
              <a:buNone/>
            </a:pPr>
            <a:r>
              <a:rPr lang="fr-FR" sz="2400" b="1" i="1" dirty="0">
                <a:solidFill>
                  <a:srgbClr val="1F497D"/>
                </a:solidFill>
              </a:rPr>
              <a:t>Vécus agréables : souvent</a:t>
            </a:r>
          </a:p>
          <a:p>
            <a:pPr marL="0" indent="0">
              <a:lnSpc>
                <a:spcPct val="120000"/>
              </a:lnSpc>
              <a:spcBef>
                <a:spcPts val="0"/>
              </a:spcBef>
              <a:buClr>
                <a:srgbClr val="1F497D"/>
              </a:buClr>
              <a:buSzPct val="100000"/>
              <a:buNone/>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Attitudes empreintes d’intérêt, d’affection : caresse, prend dans ses bras, embrasse, berce, frotte son nez contre le museau de PARO, « répond » ou imite les sons émis par le robot.</a:t>
            </a:r>
          </a:p>
          <a:p>
            <a:pPr>
              <a:lnSpc>
                <a:spcPct val="120000"/>
              </a:lnSpc>
              <a:spcBef>
                <a:spcPts val="0"/>
              </a:spcBef>
              <a:buClr>
                <a:srgbClr val="1F497D"/>
              </a:buClr>
              <a:buSzPct val="100000"/>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Expression de joie : rires, sourires, réactions et propos enthousiastes</a:t>
            </a:r>
          </a:p>
          <a:p>
            <a:pPr>
              <a:lnSpc>
                <a:spcPct val="120000"/>
              </a:lnSpc>
              <a:spcBef>
                <a:spcPts val="0"/>
              </a:spcBef>
              <a:buClr>
                <a:srgbClr val="1F497D"/>
              </a:buClr>
              <a:buSzPct val="100000"/>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Apaisement : visages détendus</a:t>
            </a:r>
          </a:p>
          <a:p>
            <a:pPr>
              <a:lnSpc>
                <a:spcPct val="120000"/>
              </a:lnSpc>
              <a:spcBef>
                <a:spcPts val="0"/>
              </a:spcBef>
              <a:buClr>
                <a:srgbClr val="1F497D"/>
              </a:buClr>
              <a:buSzPct val="100000"/>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Moments de partage et de communication avec les autres participants et avec les soignants</a:t>
            </a:r>
          </a:p>
          <a:p>
            <a:pPr>
              <a:lnSpc>
                <a:spcPct val="120000"/>
              </a:lnSpc>
              <a:spcBef>
                <a:spcPts val="0"/>
              </a:spcBef>
              <a:buClr>
                <a:srgbClr val="1F497D"/>
              </a:buClr>
              <a:buSzPct val="100000"/>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Réminiscences</a:t>
            </a:r>
          </a:p>
          <a:p>
            <a:pPr>
              <a:lnSpc>
                <a:spcPct val="120000"/>
              </a:lnSpc>
              <a:spcBef>
                <a:spcPts val="0"/>
              </a:spcBef>
              <a:buClr>
                <a:srgbClr val="1F497D"/>
              </a:buClr>
              <a:buSzPct val="100000"/>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Utilisation de PARO comme confident (pour certains comme réactivation d’un lien )</a:t>
            </a:r>
          </a:p>
          <a:p>
            <a:pPr>
              <a:lnSpc>
                <a:spcPct val="120000"/>
              </a:lnSpc>
              <a:spcBef>
                <a:spcPts val="0"/>
              </a:spcBef>
              <a:buClr>
                <a:srgbClr val="1F497D"/>
              </a:buClr>
              <a:buSzPct val="100000"/>
            </a:pPr>
            <a:endParaRPr lang="fr-FR" sz="500" dirty="0">
              <a:solidFill>
                <a:srgbClr val="1F497D"/>
              </a:solidFill>
            </a:endParaRPr>
          </a:p>
          <a:p>
            <a:pPr>
              <a:lnSpc>
                <a:spcPct val="120000"/>
              </a:lnSpc>
              <a:spcBef>
                <a:spcPts val="0"/>
              </a:spcBef>
              <a:buClr>
                <a:srgbClr val="1F497D"/>
              </a:buClr>
              <a:buSzPct val="100000"/>
            </a:pPr>
            <a:r>
              <a:rPr lang="fr-FR" sz="2000" dirty="0">
                <a:solidFill>
                  <a:srgbClr val="1F497D"/>
                </a:solidFill>
              </a:rPr>
              <a:t>Réactivation chez certain(e)s d’intentions bienveillantes et empathiques envers autrui</a:t>
            </a:r>
          </a:p>
          <a:p>
            <a:pPr>
              <a:lnSpc>
                <a:spcPct val="120000"/>
              </a:lnSpc>
              <a:spcBef>
                <a:spcPts val="0"/>
              </a:spcBef>
              <a:buClr>
                <a:srgbClr val="1F497D"/>
              </a:buClr>
              <a:buSzPct val="100000"/>
            </a:pPr>
            <a:endParaRPr lang="fr-FR" sz="2000" dirty="0">
              <a:solidFill>
                <a:srgbClr val="1F497D"/>
              </a:solidFill>
            </a:endParaRPr>
          </a:p>
          <a:p>
            <a:pPr marL="0" indent="0">
              <a:lnSpc>
                <a:spcPct val="120000"/>
              </a:lnSpc>
              <a:spcBef>
                <a:spcPts val="0"/>
              </a:spcBef>
              <a:buClr>
                <a:srgbClr val="1F497D"/>
              </a:buClr>
              <a:buSzPct val="100000"/>
              <a:buNone/>
            </a:pPr>
            <a:endParaRPr lang="en-US" sz="2000" dirty="0">
              <a:solidFill>
                <a:srgbClr val="1F497D"/>
              </a:solidFill>
            </a:endParaRPr>
          </a:p>
        </p:txBody>
      </p:sp>
    </p:spTree>
    <p:extLst>
      <p:ext uri="{BB962C8B-B14F-4D97-AF65-F5344CB8AC3E}">
        <p14:creationId xmlns:p14="http://schemas.microsoft.com/office/powerpoint/2010/main" val="324044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516" y="1359000"/>
            <a:ext cx="8586484" cy="5310000"/>
          </a:xfrm>
        </p:spPr>
        <p:txBody>
          <a:bodyPr>
            <a:noAutofit/>
          </a:bodyPr>
          <a:lstStyle/>
          <a:p>
            <a:pPr marL="0" indent="0" algn="just">
              <a:buClr>
                <a:srgbClr val="1F497D"/>
              </a:buClr>
              <a:buNone/>
            </a:pPr>
            <a:r>
              <a:rPr lang="fr-FR" sz="2400" b="1" dirty="0">
                <a:solidFill>
                  <a:srgbClr val="92D050"/>
                </a:solidFill>
              </a:rPr>
              <a:t>Vidéo 2 : « Meeting PARO » (</a:t>
            </a:r>
            <a:r>
              <a:rPr lang="en-GB" sz="2400" b="1" dirty="0">
                <a:solidFill>
                  <a:srgbClr val="92D050"/>
                </a:solidFill>
              </a:rPr>
              <a:t>2 </a:t>
            </a:r>
            <a:r>
              <a:rPr lang="en-GB" sz="2400" b="1" dirty="0" err="1">
                <a:solidFill>
                  <a:srgbClr val="92D050"/>
                </a:solidFill>
              </a:rPr>
              <a:t>résidents</a:t>
            </a:r>
            <a:r>
              <a:rPr lang="en-GB" sz="2400" b="1" dirty="0">
                <a:solidFill>
                  <a:srgbClr val="92D050"/>
                </a:solidFill>
              </a:rPr>
              <a:t>)</a:t>
            </a:r>
          </a:p>
          <a:p>
            <a:pPr algn="just">
              <a:buClr>
                <a:srgbClr val="1F497D"/>
              </a:buClr>
              <a:buFont typeface="Calibri" panose="020F0502020204030204" pitchFamily="34" charset="0"/>
              <a:buChar char="•"/>
            </a:pPr>
            <a:endParaRPr lang="fr-FR" sz="1000" dirty="0">
              <a:solidFill>
                <a:srgbClr val="1F497D"/>
              </a:solidFill>
            </a:endParaRPr>
          </a:p>
          <a:p>
            <a:pPr lvl="0" algn="just">
              <a:buClr>
                <a:srgbClr val="1F497D"/>
              </a:buClr>
              <a:buFont typeface="Calibri" panose="020F0502020204030204" pitchFamily="34" charset="0"/>
              <a:buChar char="•"/>
            </a:pPr>
            <a:r>
              <a:rPr lang="fr-FR" sz="2000" dirty="0">
                <a:solidFill>
                  <a:srgbClr val="1F497D"/>
                </a:solidFill>
              </a:rPr>
              <a:t>Environnement propice, avec de l’espace : table pour que PARO puisse y être installé à la même hauteur que les résidents</a:t>
            </a:r>
          </a:p>
          <a:p>
            <a:pPr lvl="0" algn="just">
              <a:buClr>
                <a:srgbClr val="1F497D"/>
              </a:buClr>
              <a:buFont typeface="Calibri" panose="020F0502020204030204" pitchFamily="34" charset="0"/>
              <a:buChar char="•"/>
            </a:pPr>
            <a:endParaRPr lang="fr-FR" sz="1000" dirty="0">
              <a:solidFill>
                <a:srgbClr val="1F497D"/>
              </a:solidFill>
            </a:endParaRPr>
          </a:p>
          <a:p>
            <a:pPr lvl="0" algn="just">
              <a:buClr>
                <a:srgbClr val="1F497D"/>
              </a:buClr>
              <a:buFont typeface="Calibri" panose="020F0502020204030204" pitchFamily="34" charset="0"/>
              <a:buChar char="•"/>
            </a:pPr>
            <a:r>
              <a:rPr lang="fr-FR" sz="2000" dirty="0">
                <a:solidFill>
                  <a:srgbClr val="1F497D"/>
                </a:solidFill>
              </a:rPr>
              <a:t>Aidant amène PARO dans ses bras, la résidente parle du poids de PARO, l’aidante lui demande si PARO peut rester avec  elle, elle donne son accord et s’en suit un échange sur les réactions de PARO (il bouge, fait du bruit…). L’aidant rebondit sur les mots du résident, confirme ses dires, caresse PARO en même temps qu’elle</a:t>
            </a:r>
          </a:p>
          <a:p>
            <a:pPr lvl="0" algn="just">
              <a:buClr>
                <a:srgbClr val="1F497D"/>
              </a:buClr>
              <a:buFont typeface="Calibri" panose="020F0502020204030204" pitchFamily="34" charset="0"/>
              <a:buChar char="•"/>
            </a:pPr>
            <a:endParaRPr lang="fr-FR" sz="1000" dirty="0">
              <a:solidFill>
                <a:srgbClr val="1F497D"/>
              </a:solidFill>
            </a:endParaRPr>
          </a:p>
          <a:p>
            <a:pPr lvl="0" algn="just">
              <a:buClr>
                <a:srgbClr val="1F497D"/>
              </a:buClr>
              <a:buFont typeface="Calibri" panose="020F0502020204030204" pitchFamily="34" charset="0"/>
              <a:buChar char="•"/>
            </a:pPr>
            <a:r>
              <a:rPr lang="fr-FR" sz="2000" dirty="0">
                <a:solidFill>
                  <a:srgbClr val="1F497D"/>
                </a:solidFill>
              </a:rPr>
              <a:t>Possibilité aussi de refléter les sentiments du résident «  PARO semble être bien avec vous, est-ce que vous vous sentez bien aussi avec PARO ? »</a:t>
            </a:r>
          </a:p>
          <a:p>
            <a:pPr lvl="0"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2</a:t>
            </a:r>
            <a:r>
              <a:rPr lang="fr-FR" sz="2000" baseline="30000" dirty="0">
                <a:solidFill>
                  <a:srgbClr val="1F497D"/>
                </a:solidFill>
              </a:rPr>
              <a:t>ème</a:t>
            </a:r>
            <a:r>
              <a:rPr lang="fr-FR" sz="2000" dirty="0">
                <a:solidFill>
                  <a:srgbClr val="1F497D"/>
                </a:solidFill>
              </a:rPr>
              <a:t> résident interagit également par le non-verbal, mais on note le changement d’expression et le fait qu’elle fixe constamment PARO =&gt; participation et bénéfice de l’expérience partagé</a:t>
            </a:r>
            <a:endParaRPr lang="en-GB" dirty="0"/>
          </a:p>
        </p:txBody>
      </p:sp>
      <p:sp>
        <p:nvSpPr>
          <p:cNvPr id="4" name="Titre 3"/>
          <p:cNvSpPr>
            <a:spLocks noGrp="1"/>
          </p:cNvSpPr>
          <p:nvPr>
            <p:ph type="title"/>
          </p:nvPr>
        </p:nvSpPr>
        <p:spPr>
          <a:xfrm>
            <a:off x="0" y="9000"/>
            <a:ext cx="9144000" cy="1143000"/>
          </a:xfrm>
        </p:spPr>
        <p:txBody>
          <a:bodyPr>
            <a:normAutofit/>
          </a:bodyPr>
          <a:lstStyle/>
          <a:p>
            <a:r>
              <a:rPr lang="fr-FR" sz="3600" b="1" dirty="0">
                <a:solidFill>
                  <a:schemeClr val="tx2"/>
                </a:solidFill>
                <a:latin typeface="Arial Rounded MT Bold" panose="020F0704030504030204" pitchFamily="34" charset="0"/>
              </a:rPr>
              <a:t>Exemple de présentation – individuel</a:t>
            </a:r>
          </a:p>
        </p:txBody>
      </p:sp>
    </p:spTree>
    <p:extLst>
      <p:ext uri="{BB962C8B-B14F-4D97-AF65-F5344CB8AC3E}">
        <p14:creationId xmlns:p14="http://schemas.microsoft.com/office/powerpoint/2010/main" val="3223489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258" y="1314000"/>
            <a:ext cx="8631484" cy="4941224"/>
          </a:xfrm>
        </p:spPr>
        <p:txBody>
          <a:bodyPr>
            <a:noAutofit/>
          </a:bodyPr>
          <a:lstStyle/>
          <a:p>
            <a:pPr marL="0" indent="0">
              <a:buClr>
                <a:srgbClr val="1F497D"/>
              </a:buClr>
              <a:buNone/>
            </a:pPr>
            <a:r>
              <a:rPr lang="fr-FR" sz="2400" b="1" dirty="0">
                <a:solidFill>
                  <a:srgbClr val="92D050"/>
                </a:solidFill>
              </a:rPr>
              <a:t>Vidéo 3 : Dorothy - Mère &amp; Fille</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Dorothy a perdu la plupart de ses capacités de communication, langage incohérent</a:t>
            </a:r>
          </a:p>
          <a:p>
            <a:pPr>
              <a:buClr>
                <a:srgbClr val="1F497D"/>
              </a:buClr>
              <a:buFont typeface="Calibri" panose="020F0502020204030204" pitchFamily="34" charset="0"/>
              <a:buChar char="•"/>
            </a:pPr>
            <a:endParaRPr lang="en-GB" sz="2000" dirty="0">
              <a:solidFill>
                <a:srgbClr val="1F497D"/>
              </a:solidFill>
            </a:endParaRPr>
          </a:p>
          <a:p>
            <a:pPr lvl="0">
              <a:buClr>
                <a:srgbClr val="1F497D"/>
              </a:buClr>
              <a:buFont typeface="Calibri" panose="020F0502020204030204" pitchFamily="34" charset="0"/>
              <a:buChar char="•"/>
            </a:pPr>
            <a:r>
              <a:rPr lang="fr-FR" sz="2000" dirty="0">
                <a:solidFill>
                  <a:srgbClr val="1F497D"/>
                </a:solidFill>
              </a:rPr>
              <a:t>Noter la position de l’aidante = à genoux à côté, demande à la résidente si « ça va ? » et cherche l’interaction « il pèse un peu, n’est-ce pas ? »</a:t>
            </a:r>
          </a:p>
          <a:p>
            <a:pPr lvl="0">
              <a:buClr>
                <a:srgbClr val="1F497D"/>
              </a:buClr>
              <a:buFont typeface="Calibri" panose="020F0502020204030204" pitchFamily="34" charset="0"/>
              <a:buChar char="•"/>
            </a:pPr>
            <a:endParaRPr lang="fr-FR" sz="2000" dirty="0">
              <a:solidFill>
                <a:srgbClr val="1F497D"/>
              </a:solidFill>
            </a:endParaRPr>
          </a:p>
          <a:p>
            <a:pPr lvl="0">
              <a:buClr>
                <a:srgbClr val="1F497D"/>
              </a:buClr>
              <a:buFont typeface="Calibri" panose="020F0502020204030204" pitchFamily="34" charset="0"/>
              <a:buChar char="•"/>
            </a:pPr>
            <a:r>
              <a:rPr lang="fr-FR" sz="2000" dirty="0">
                <a:solidFill>
                  <a:srgbClr val="1F497D"/>
                </a:solidFill>
              </a:rPr>
              <a:t>Fille participe, caresse PARO</a:t>
            </a:r>
          </a:p>
          <a:p>
            <a:pPr lvl="0">
              <a:buClr>
                <a:srgbClr val="1F497D"/>
              </a:buClr>
              <a:buFont typeface="Calibri" panose="020F0502020204030204" pitchFamily="34" charset="0"/>
              <a:buChar char="•"/>
            </a:pPr>
            <a:endParaRPr lang="fr-FR" sz="2000" dirty="0">
              <a:solidFill>
                <a:srgbClr val="1F497D"/>
              </a:solidFill>
            </a:endParaRPr>
          </a:p>
          <a:p>
            <a:pPr marL="400050" lvl="1" indent="0">
              <a:buClr>
                <a:srgbClr val="1F497D"/>
              </a:buClr>
              <a:buNone/>
            </a:pPr>
            <a:r>
              <a:rPr lang="fr-FR" sz="2000" dirty="0">
                <a:solidFill>
                  <a:srgbClr val="1F497D"/>
                </a:solidFill>
              </a:rPr>
              <a:t>=&gt; lien se recrée entre la mère et la fille « il veut que tu le caresses »  (La fille dira d’ailleurs que c’était la 1</a:t>
            </a:r>
            <a:r>
              <a:rPr lang="fr-FR" sz="2000" baseline="30000" dirty="0">
                <a:solidFill>
                  <a:srgbClr val="1F497D"/>
                </a:solidFill>
              </a:rPr>
              <a:t>ère</a:t>
            </a:r>
            <a:r>
              <a:rPr lang="fr-FR" sz="2000" dirty="0">
                <a:solidFill>
                  <a:srgbClr val="1F497D"/>
                </a:solidFill>
              </a:rPr>
              <a:t> fois qu’elle entendait sa mère prononcer des paroles cohérentes) =&gt; une connexion s’est créée</a:t>
            </a:r>
          </a:p>
          <a:p>
            <a:pPr marL="0" indent="0">
              <a:buNone/>
            </a:pPr>
            <a:endParaRPr lang="fr-FR" sz="2000" dirty="0"/>
          </a:p>
          <a:p>
            <a:endParaRPr lang="en-GB" dirty="0"/>
          </a:p>
        </p:txBody>
      </p:sp>
      <p:sp>
        <p:nvSpPr>
          <p:cNvPr id="4" name="Titre 3"/>
          <p:cNvSpPr>
            <a:spLocks noGrp="1"/>
          </p:cNvSpPr>
          <p:nvPr>
            <p:ph type="title"/>
          </p:nvPr>
        </p:nvSpPr>
        <p:spPr>
          <a:xfrm>
            <a:off x="0" y="9000"/>
            <a:ext cx="9144000" cy="1143000"/>
          </a:xfrm>
        </p:spPr>
        <p:txBody>
          <a:bodyPr>
            <a:normAutofit/>
          </a:bodyPr>
          <a:lstStyle/>
          <a:p>
            <a:r>
              <a:rPr lang="fr-FR" sz="3600" b="1" dirty="0">
                <a:solidFill>
                  <a:schemeClr val="tx2"/>
                </a:solidFill>
                <a:latin typeface="Arial Rounded MT Bold" panose="020F0704030504030204" pitchFamily="34" charset="0"/>
              </a:rPr>
              <a:t>Exemple de présentation - individuel</a:t>
            </a:r>
          </a:p>
        </p:txBody>
      </p:sp>
    </p:spTree>
    <p:extLst>
      <p:ext uri="{BB962C8B-B14F-4D97-AF65-F5344CB8AC3E}">
        <p14:creationId xmlns:p14="http://schemas.microsoft.com/office/powerpoint/2010/main" val="716055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00" y="1224000"/>
            <a:ext cx="8811484" cy="5625000"/>
          </a:xfrm>
        </p:spPr>
        <p:txBody>
          <a:bodyPr>
            <a:noAutofit/>
          </a:bodyPr>
          <a:lstStyle/>
          <a:p>
            <a:pPr marL="0" indent="0">
              <a:buClr>
                <a:srgbClr val="1F497D"/>
              </a:buClr>
              <a:buNone/>
            </a:pPr>
            <a:r>
              <a:rPr lang="fr-FR" sz="2400" b="1" dirty="0">
                <a:solidFill>
                  <a:srgbClr val="92D050"/>
                </a:solidFill>
              </a:rPr>
              <a:t>Vidéo 4 : Betsy</a:t>
            </a:r>
          </a:p>
          <a:p>
            <a:pPr marL="0" indent="0">
              <a:buClr>
                <a:srgbClr val="1F497D"/>
              </a:buClr>
              <a:buNone/>
            </a:pPr>
            <a:endParaRPr lang="fr-FR" sz="500" b="1" dirty="0">
              <a:solidFill>
                <a:srgbClr val="92D050"/>
              </a:solidFill>
            </a:endParaRPr>
          </a:p>
          <a:p>
            <a:pPr lvl="1">
              <a:buClr>
                <a:srgbClr val="1F497D"/>
              </a:buClr>
              <a:buFont typeface="Courier New" panose="02070309020205020404" pitchFamily="49" charset="0"/>
              <a:buChar char="o"/>
            </a:pPr>
            <a:r>
              <a:rPr lang="fr-FR" sz="2000" dirty="0">
                <a:solidFill>
                  <a:srgbClr val="1F497D"/>
                </a:solidFill>
              </a:rPr>
              <a:t>diagnostiquée Alzheimer Précoce, a du être transférée d’institution suite à l’ouragan Katrina</a:t>
            </a:r>
          </a:p>
          <a:p>
            <a:pPr lvl="1">
              <a:buFont typeface="Courier New" panose="02070309020205020404" pitchFamily="49" charset="0"/>
              <a:buChar char="o"/>
            </a:pPr>
            <a:r>
              <a:rPr lang="fr-FR" sz="2000" dirty="0">
                <a:solidFill>
                  <a:srgbClr val="1F497D"/>
                </a:solidFill>
              </a:rPr>
              <a:t>à son arrivée, personne enjouée, active, puis forte dégradation en 5 années, devenue anxieuse, agitée</a:t>
            </a:r>
          </a:p>
          <a:p>
            <a:pPr lvl="1">
              <a:buFont typeface="Courier New" panose="02070309020205020404" pitchFamily="49" charset="0"/>
              <a:buChar char="o"/>
            </a:pPr>
            <a:r>
              <a:rPr lang="fr-FR" sz="2000" dirty="0">
                <a:solidFill>
                  <a:srgbClr val="1F497D"/>
                </a:solidFill>
              </a:rPr>
              <a:t>personne aimant les animaux, ayant eu un chat</a:t>
            </a:r>
          </a:p>
          <a:p>
            <a:pPr lvl="1"/>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Aidante se met à la hauteur de la résidente, va chercher le contact avec les yeux, puis en aidant avec le toucher, mais jamais de manière agressive, ni en se pressant (soulève même PARO pour qu’il n’y ait qu’un toucher avec la main). Pose des questions « est-ce que tu l’entends, est-ce que tu le sens ? »</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Se base sur l’histoire de la résidente « il est doux comme votre chat »</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Puis ‘il te parle, il est content de te voir’</a:t>
            </a:r>
          </a:p>
          <a:p>
            <a:pPr>
              <a:buClr>
                <a:srgbClr val="1F497D"/>
              </a:buClr>
              <a:buFont typeface="Calibri" panose="020F0502020204030204" pitchFamily="34" charset="0"/>
              <a:buChar char="•"/>
            </a:pPr>
            <a:endParaRPr lang="fr-FR" sz="1000" dirty="0">
              <a:solidFill>
                <a:srgbClr val="1F497D"/>
              </a:solidFill>
            </a:endParaRPr>
          </a:p>
          <a:p>
            <a:pPr>
              <a:buClr>
                <a:srgbClr val="1F497D"/>
              </a:buClr>
              <a:buFont typeface="Calibri" panose="020F0502020204030204" pitchFamily="34" charset="0"/>
              <a:buChar char="•"/>
            </a:pPr>
            <a:r>
              <a:rPr lang="fr-FR" sz="2000" dirty="0">
                <a:solidFill>
                  <a:srgbClr val="1F497D"/>
                </a:solidFill>
              </a:rPr>
              <a:t>On voit bien le « réveil » de Betsy, l’expression des sentiments qui ressurgissent</a:t>
            </a:r>
          </a:p>
          <a:p>
            <a:pPr marL="0" indent="0">
              <a:buNone/>
            </a:pPr>
            <a:endParaRPr lang="fr-FR" sz="2200" dirty="0"/>
          </a:p>
          <a:p>
            <a:endParaRPr lang="fr-FR" sz="2200" dirty="0"/>
          </a:p>
          <a:p>
            <a:endParaRPr lang="fr-FR" sz="2200" dirty="0"/>
          </a:p>
          <a:p>
            <a:endParaRPr lang="en-GB" sz="2200" dirty="0"/>
          </a:p>
        </p:txBody>
      </p:sp>
      <p:sp>
        <p:nvSpPr>
          <p:cNvPr id="4" name="Titre 3"/>
          <p:cNvSpPr>
            <a:spLocks noGrp="1"/>
          </p:cNvSpPr>
          <p:nvPr>
            <p:ph type="title"/>
          </p:nvPr>
        </p:nvSpPr>
        <p:spPr>
          <a:xfrm>
            <a:off x="457200" y="54000"/>
            <a:ext cx="8229600" cy="1143000"/>
          </a:xfrm>
        </p:spPr>
        <p:txBody>
          <a:bodyPr>
            <a:normAutofit/>
          </a:bodyPr>
          <a:lstStyle/>
          <a:p>
            <a:r>
              <a:rPr lang="fr-FR" sz="3600" b="1" dirty="0">
                <a:solidFill>
                  <a:schemeClr val="tx2"/>
                </a:solidFill>
                <a:latin typeface="Arial Rounded MT Bold" panose="020F0704030504030204" pitchFamily="34" charset="0"/>
              </a:rPr>
              <a:t>Exemple de présentation - individuel</a:t>
            </a:r>
          </a:p>
        </p:txBody>
      </p:sp>
    </p:spTree>
    <p:extLst>
      <p:ext uri="{BB962C8B-B14F-4D97-AF65-F5344CB8AC3E}">
        <p14:creationId xmlns:p14="http://schemas.microsoft.com/office/powerpoint/2010/main" val="263462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719000"/>
            <a:ext cx="8226484" cy="4536224"/>
          </a:xfrm>
        </p:spPr>
        <p:txBody>
          <a:bodyPr>
            <a:noAutofit/>
          </a:bodyPr>
          <a:lstStyle/>
          <a:p>
            <a:pPr marL="0" indent="0" algn="just">
              <a:buClr>
                <a:srgbClr val="1F497D"/>
              </a:buClr>
              <a:buNone/>
            </a:pPr>
            <a:r>
              <a:rPr lang="fr-FR" sz="2400" b="1" dirty="0">
                <a:solidFill>
                  <a:srgbClr val="92D050"/>
                </a:solidFill>
              </a:rPr>
              <a:t>Vidéo 5 : </a:t>
            </a:r>
            <a:r>
              <a:rPr lang="fr-FR" sz="2400" b="1" dirty="0" err="1">
                <a:solidFill>
                  <a:srgbClr val="92D050"/>
                </a:solidFill>
              </a:rPr>
              <a:t>Millie</a:t>
            </a:r>
            <a:endParaRPr lang="fr-FR" sz="2400" b="1" dirty="0">
              <a:solidFill>
                <a:srgbClr val="92D050"/>
              </a:solidFill>
            </a:endParaRPr>
          </a:p>
          <a:p>
            <a:pPr marL="0" indent="0" algn="just">
              <a:buClr>
                <a:srgbClr val="1F497D"/>
              </a:buClr>
              <a:buNone/>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Aidant se met à la hauteur du résident</a:t>
            </a:r>
          </a:p>
          <a:p>
            <a:pPr algn="just">
              <a:buClr>
                <a:srgbClr val="1F497D"/>
              </a:buClr>
              <a:buFont typeface="Calibri" panose="020F0502020204030204" pitchFamily="34" charset="0"/>
              <a:buChar char="•"/>
            </a:pPr>
            <a:endParaRPr lang="fr-FR" sz="2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Echange « il aime être caressé, caressez-le ! »</a:t>
            </a:r>
          </a:p>
          <a:p>
            <a:pPr algn="just">
              <a:buClr>
                <a:srgbClr val="1F497D"/>
              </a:buClr>
              <a:buFont typeface="Calibri" panose="020F0502020204030204" pitchFamily="34" charset="0"/>
              <a:buChar char="•"/>
            </a:pPr>
            <a:endParaRPr lang="fr-FR" sz="2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Puis lorsque la résidente remarque qu’il bouge, l’aidant reprend ses propos et les affirmes « il a bougé ? je le sens il a bougé ! »</a:t>
            </a:r>
          </a:p>
          <a:p>
            <a:pPr algn="just">
              <a:buClr>
                <a:srgbClr val="1F497D"/>
              </a:buClr>
              <a:buFont typeface="Calibri" panose="020F0502020204030204" pitchFamily="34" charset="0"/>
              <a:buChar char="•"/>
            </a:pPr>
            <a:endParaRPr lang="fr-FR" sz="2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  Je sais »</a:t>
            </a:r>
            <a:endParaRPr lang="fr-FR" sz="2000" dirty="0"/>
          </a:p>
          <a:p>
            <a:pPr algn="just"/>
            <a:endParaRPr lang="en-GB" sz="2200" dirty="0"/>
          </a:p>
        </p:txBody>
      </p:sp>
      <p:sp>
        <p:nvSpPr>
          <p:cNvPr id="4" name="Titre 3"/>
          <p:cNvSpPr>
            <a:spLocks noGrp="1"/>
          </p:cNvSpPr>
          <p:nvPr>
            <p:ph type="title"/>
          </p:nvPr>
        </p:nvSpPr>
        <p:spPr>
          <a:xfrm>
            <a:off x="457200" y="54000"/>
            <a:ext cx="8229600" cy="1143000"/>
          </a:xfrm>
        </p:spPr>
        <p:txBody>
          <a:bodyPr>
            <a:normAutofit fontScale="90000"/>
          </a:bodyPr>
          <a:lstStyle/>
          <a:p>
            <a:r>
              <a:rPr lang="fr-FR" sz="4000" b="1" dirty="0">
                <a:solidFill>
                  <a:schemeClr val="tx2"/>
                </a:solidFill>
                <a:latin typeface="Arial Rounded MT Bold" panose="020F0704030504030204" pitchFamily="34" charset="0"/>
              </a:rPr>
              <a:t>Exemple de présentation - individuel</a:t>
            </a:r>
          </a:p>
        </p:txBody>
      </p:sp>
    </p:spTree>
    <p:extLst>
      <p:ext uri="{BB962C8B-B14F-4D97-AF65-F5344CB8AC3E}">
        <p14:creationId xmlns:p14="http://schemas.microsoft.com/office/powerpoint/2010/main" val="16509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ommunauté PARO.jpg"/>
          <p:cNvPicPr>
            <a:picLocks noChangeAspect="1"/>
          </p:cNvPicPr>
          <p:nvPr/>
        </p:nvPicPr>
        <p:blipFill>
          <a:blip r:embed="rId2" cstate="print"/>
          <a:stretch>
            <a:fillRect/>
          </a:stretch>
        </p:blipFill>
        <p:spPr>
          <a:xfrm>
            <a:off x="523875" y="774000"/>
            <a:ext cx="8620125" cy="6096000"/>
          </a:xfrm>
          <a:prstGeom prst="rect">
            <a:avLst/>
          </a:prstGeom>
        </p:spPr>
      </p:pic>
      <p:sp>
        <p:nvSpPr>
          <p:cNvPr id="4" name="Titre 3"/>
          <p:cNvSpPr>
            <a:spLocks noGrp="1"/>
          </p:cNvSpPr>
          <p:nvPr>
            <p:ph type="title"/>
          </p:nvPr>
        </p:nvSpPr>
        <p:spPr>
          <a:xfrm>
            <a:off x="457200" y="9000"/>
            <a:ext cx="8229600" cy="850106"/>
          </a:xfrm>
        </p:spPr>
        <p:txBody>
          <a:bodyPr>
            <a:normAutofit/>
          </a:bodyPr>
          <a:lstStyle/>
          <a:p>
            <a:r>
              <a:rPr lang="fr-FR" sz="3600" b="1" dirty="0">
                <a:solidFill>
                  <a:srgbClr val="1F497D"/>
                </a:solidFill>
                <a:latin typeface="Arial Rounded MT Bold" panose="020F0704030504030204" pitchFamily="34" charset="0"/>
              </a:rPr>
              <a:t>La communauté PARO</a:t>
            </a:r>
          </a:p>
        </p:txBody>
      </p:sp>
      <p:sp>
        <p:nvSpPr>
          <p:cNvPr id="6" name="ZoneTexte 5"/>
          <p:cNvSpPr txBox="1"/>
          <p:nvPr/>
        </p:nvSpPr>
        <p:spPr>
          <a:xfrm>
            <a:off x="162000" y="859106"/>
            <a:ext cx="5535480" cy="2554545"/>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solidFill>
                  <a:srgbClr val="1F497D"/>
                </a:solidFill>
              </a:rPr>
              <a:t>3 500 PARO aident résidents et patients dans des établissements de soins de 30 pays. </a:t>
            </a:r>
          </a:p>
          <a:p>
            <a:pPr marL="342900" indent="-342900" algn="just">
              <a:buClr>
                <a:srgbClr val="1F497D"/>
              </a:buClr>
              <a:buFont typeface="Calibri" panose="020F0502020204030204" pitchFamily="34" charset="0"/>
              <a:buChar char="•"/>
            </a:pPr>
            <a:r>
              <a:rPr lang="fr-FR" sz="2000" dirty="0">
                <a:solidFill>
                  <a:srgbClr val="1F497D"/>
                </a:solidFill>
              </a:rPr>
              <a:t>En Europe, PARO est fortement présent dans les pays Scandinaves (plus de 300), en Allemagne (plus de 100), ainsi qu’en Italie et en Suisse. </a:t>
            </a:r>
          </a:p>
          <a:p>
            <a:pPr marL="342900" indent="-342900" algn="just">
              <a:buClr>
                <a:srgbClr val="1F497D"/>
              </a:buClr>
              <a:buFont typeface="Calibri" panose="020F0502020204030204" pitchFamily="34" charset="0"/>
              <a:buChar char="•"/>
            </a:pPr>
            <a:r>
              <a:rPr lang="fr-FR" sz="2000" dirty="0">
                <a:solidFill>
                  <a:srgbClr val="1F497D"/>
                </a:solidFill>
              </a:rPr>
              <a:t>En France, 1</a:t>
            </a:r>
            <a:r>
              <a:rPr lang="fr-FR" sz="2000" baseline="30000" dirty="0">
                <a:solidFill>
                  <a:srgbClr val="1F497D"/>
                </a:solidFill>
              </a:rPr>
              <a:t>er</a:t>
            </a:r>
            <a:r>
              <a:rPr lang="fr-FR" sz="2000" dirty="0">
                <a:solidFill>
                  <a:srgbClr val="1F497D"/>
                </a:solidFill>
              </a:rPr>
              <a:t> PARO accueilli en EHPAD en Juillet 2014, à ce jour plus de 50 établissements utilisateurs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000" y="1854000"/>
            <a:ext cx="8389800" cy="4441362"/>
          </a:xfrm>
        </p:spPr>
        <p:txBody>
          <a:bodyPr>
            <a:noAutofit/>
          </a:bodyPr>
          <a:lstStyle/>
          <a:p>
            <a:pPr marL="0" indent="0" algn="just">
              <a:buClr>
                <a:srgbClr val="1F497D"/>
              </a:buClr>
              <a:buNone/>
            </a:pPr>
            <a:r>
              <a:rPr lang="fr-FR" sz="2400" b="1" dirty="0">
                <a:solidFill>
                  <a:srgbClr val="92D050"/>
                </a:solidFill>
              </a:rPr>
              <a:t>Vidéo 6 : Vicky</a:t>
            </a:r>
          </a:p>
          <a:p>
            <a:pPr algn="just">
              <a:buClr>
                <a:srgbClr val="1F497D"/>
              </a:buClr>
              <a:buFont typeface="Calibri" panose="020F0502020204030204" pitchFamily="34" charset="0"/>
              <a:buChar char="•"/>
            </a:pPr>
            <a:endParaRPr lang="fr-FR" sz="1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Exemple de communication non verbale + temps nécessaire pris pour obtenir l’interaction</a:t>
            </a:r>
          </a:p>
          <a:p>
            <a:pPr algn="just">
              <a:buClr>
                <a:srgbClr val="1F497D"/>
              </a:buClr>
              <a:buFont typeface="Calibri" panose="020F0502020204030204" pitchFamily="34" charset="0"/>
              <a:buChar char="•"/>
            </a:pPr>
            <a:endParaRPr lang="fr-FR" sz="2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L’aidant analyse les signes du visage, les émotions de la résidente. commence par « c’est PARO », puis indique « regarde ses beaux sourcils », reproduit les mêmes expressions du visage que la résidente, puis « est-ce que tu veux tenir PARO ? »…</a:t>
            </a:r>
            <a:endParaRPr lang="fr-FR" sz="2200" dirty="0"/>
          </a:p>
          <a:p>
            <a:pPr algn="just"/>
            <a:endParaRPr lang="fr-FR" sz="2200" dirty="0"/>
          </a:p>
          <a:p>
            <a:pPr algn="just"/>
            <a:endParaRPr lang="fr-FR" sz="2200" dirty="0"/>
          </a:p>
          <a:p>
            <a:pPr marL="0" indent="0" algn="just">
              <a:buNone/>
            </a:pPr>
            <a:endParaRPr lang="en-GB" sz="2200" dirty="0"/>
          </a:p>
        </p:txBody>
      </p:sp>
      <p:sp>
        <p:nvSpPr>
          <p:cNvPr id="4" name="Titre 3"/>
          <p:cNvSpPr>
            <a:spLocks noGrp="1"/>
          </p:cNvSpPr>
          <p:nvPr>
            <p:ph type="title"/>
          </p:nvPr>
        </p:nvSpPr>
        <p:spPr>
          <a:xfrm>
            <a:off x="457200" y="9000"/>
            <a:ext cx="8229600" cy="1143000"/>
          </a:xfrm>
        </p:spPr>
        <p:txBody>
          <a:bodyPr>
            <a:normAutofit fontScale="90000"/>
          </a:bodyPr>
          <a:lstStyle/>
          <a:p>
            <a:r>
              <a:rPr lang="fr-FR" sz="4000" b="1" dirty="0">
                <a:solidFill>
                  <a:schemeClr val="tx2"/>
                </a:solidFill>
                <a:latin typeface="Arial Rounded MT Bold" panose="020F0704030504030204" pitchFamily="34" charset="0"/>
              </a:rPr>
              <a:t>Exemple de présentation - individuel</a:t>
            </a:r>
          </a:p>
        </p:txBody>
      </p:sp>
    </p:spTree>
    <p:extLst>
      <p:ext uri="{BB962C8B-B14F-4D97-AF65-F5344CB8AC3E}">
        <p14:creationId xmlns:p14="http://schemas.microsoft.com/office/powerpoint/2010/main" val="982705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767" y="45000"/>
            <a:ext cx="8229600" cy="774000"/>
          </a:xfrm>
        </p:spPr>
        <p:txBody>
          <a:bodyPr>
            <a:normAutofit/>
          </a:bodyPr>
          <a:lstStyle/>
          <a:p>
            <a:r>
              <a:rPr lang="fr-FR" sz="3600" b="1" dirty="0">
                <a:solidFill>
                  <a:schemeClr val="tx2"/>
                </a:solidFill>
                <a:latin typeface="Arial Rounded MT Bold" panose="020F0704030504030204" pitchFamily="34" charset="0"/>
              </a:rPr>
              <a:t>Etudes Cliniques</a:t>
            </a:r>
            <a:endParaRPr lang="fr-FR" sz="3600" dirty="0"/>
          </a:p>
        </p:txBody>
      </p:sp>
      <p:sp>
        <p:nvSpPr>
          <p:cNvPr id="6" name="ZoneTexte 5"/>
          <p:cNvSpPr txBox="1"/>
          <p:nvPr/>
        </p:nvSpPr>
        <p:spPr>
          <a:xfrm>
            <a:off x="162000" y="1080767"/>
            <a:ext cx="8685000" cy="5756191"/>
          </a:xfrm>
          <a:prstGeom prst="rect">
            <a:avLst/>
          </a:prstGeom>
          <a:noFill/>
        </p:spPr>
        <p:txBody>
          <a:bodyPr wrap="square" rtlCol="0">
            <a:spAutoFit/>
          </a:bodyPr>
          <a:lstStyle/>
          <a:p>
            <a:pPr algn="just">
              <a:lnSpc>
                <a:spcPct val="107000"/>
              </a:lnSpc>
              <a:spcAft>
                <a:spcPts val="0"/>
              </a:spcAft>
            </a:pP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Adaptabilité du robot PARO dans la prise en charge de la maladie d’Alzheimer sévère de patients institutionnalisés »</a:t>
            </a:r>
            <a:r>
              <a:rPr lang="fr-FR"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(M. de </a:t>
            </a:r>
            <a:r>
              <a:rPr lang="fr-FR" i="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Sant’Anna</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B. Morat, A.S. Rigaud)</a:t>
            </a: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 cite:</a:t>
            </a:r>
          </a:p>
          <a:p>
            <a:pPr algn="just">
              <a:lnSpc>
                <a:spcPct val="107000"/>
              </a:lnSpc>
              <a:spcAft>
                <a:spcPts val="0"/>
              </a:spcAft>
            </a:pPr>
            <a:endParaRPr lang="fr-FR" sz="10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 « Les résultats de la NPI mettent en </a:t>
            </a:r>
            <a:r>
              <a:rPr lang="fr-FR" b="1"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évidence une réduction globale statistiquement significative (p=0,035) des troubles du comportement des participants.</a:t>
            </a:r>
            <a:r>
              <a:rPr lang="fr-FR"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Par ailleurs, nos observations nous ont permis de vérifier l’impact de la présence du robot sur l’expression des affects, les échanges verbaux et gestuels, la recherche de liens et de contact de chaque individu.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Evaluation en EHPAD de la technologie et l’intelligence artificielle du robot PARO chez les résidents âgés avec démences modérés à sévères et troubles de comportement » </a:t>
            </a:r>
            <a:r>
              <a:rPr lang="fr-FR" i="1" dirty="0">
                <a:solidFill>
                  <a:srgbClr val="0D497D"/>
                </a:solidFill>
                <a:latin typeface="Calibri" panose="020F0502020204030204" pitchFamily="34" charset="0"/>
                <a:ea typeface="Calibri" panose="020F0502020204030204" pitchFamily="34" charset="0"/>
                <a:cs typeface="Times New Roman" panose="02020603050405020304" pitchFamily="18" charset="0"/>
              </a:rPr>
              <a:t>(Présentation SFGG 2015). </a:t>
            </a:r>
          </a:p>
          <a:p>
            <a:pPr algn="just">
              <a:lnSpc>
                <a:spcPct val="107000"/>
              </a:lnSpc>
            </a:pPr>
            <a:endParaRPr lang="fr-FR" sz="1000" i="1" dirty="0">
              <a:solidFill>
                <a:srgbClr val="0D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La conclusion confirme la valeur-ajoutée thérapeutique de PARO en EHPAD: « Notre étude apporte </a:t>
            </a:r>
            <a:r>
              <a:rPr lang="fr-FR" b="1"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des arguments en faveur de la technologie du robot PARO et de ses effets bénéfiques auprès des personnes âgées démentes</a:t>
            </a: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 notamment le temps moyen d’interaction, acceptation du contact, amélioration des troubles de comportement ainsi que l’attitude et les sentiments du résident par rapport à PARO comparé à une simple peluche interactive. »</a:t>
            </a:r>
          </a:p>
        </p:txBody>
      </p:sp>
    </p:spTree>
    <p:extLst>
      <p:ext uri="{BB962C8B-B14F-4D97-AF65-F5344CB8AC3E}">
        <p14:creationId xmlns:p14="http://schemas.microsoft.com/office/powerpoint/2010/main" val="4238666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767" y="45000"/>
            <a:ext cx="8229600" cy="774000"/>
          </a:xfrm>
        </p:spPr>
        <p:txBody>
          <a:bodyPr>
            <a:normAutofit/>
          </a:bodyPr>
          <a:lstStyle/>
          <a:p>
            <a:r>
              <a:rPr lang="fr-FR" sz="3600" b="1" dirty="0">
                <a:solidFill>
                  <a:schemeClr val="tx2"/>
                </a:solidFill>
                <a:latin typeface="Arial Rounded MT Bold" panose="020F0704030504030204" pitchFamily="34" charset="0"/>
              </a:rPr>
              <a:t>Etudes Cliniques</a:t>
            </a:r>
            <a:endParaRPr lang="fr-FR" sz="3600" dirty="0"/>
          </a:p>
        </p:txBody>
      </p:sp>
      <p:sp>
        <p:nvSpPr>
          <p:cNvPr id="6" name="ZoneTexte 5"/>
          <p:cNvSpPr txBox="1"/>
          <p:nvPr/>
        </p:nvSpPr>
        <p:spPr>
          <a:xfrm>
            <a:off x="162000" y="954000"/>
            <a:ext cx="8775000" cy="5772671"/>
          </a:xfrm>
          <a:prstGeom prst="rect">
            <a:avLst/>
          </a:prstGeom>
          <a:noFill/>
        </p:spPr>
        <p:txBody>
          <a:bodyPr wrap="square" rtlCol="0">
            <a:spAutoFit/>
          </a:bodyPr>
          <a:lstStyle/>
          <a:p>
            <a:pPr algn="just">
              <a:lnSpc>
                <a:spcPct val="107000"/>
              </a:lnSpc>
            </a:pP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b="1" i="1"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Effectiveness</a:t>
            </a: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of Robot Paro in </a:t>
            </a:r>
            <a:r>
              <a:rPr lang="fr-FR" b="1" i="1"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Intramural</a:t>
            </a: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b="1" i="1"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Psychogeriatric</a:t>
            </a: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Care: A </a:t>
            </a:r>
            <a:r>
              <a:rPr lang="fr-FR" b="1" i="1"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Multicenter</a:t>
            </a: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Quasi </a:t>
            </a:r>
            <a:r>
              <a:rPr lang="fr-FR" b="1" i="1"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Experimental</a:t>
            </a: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b="1" i="1"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Study</a:t>
            </a:r>
            <a:r>
              <a:rPr lang="fr-FR" b="1"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i="1"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(Roger </a:t>
            </a:r>
            <a:r>
              <a:rPr lang="fr-FR" i="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Bemelmans</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fr-FR" i="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MSc</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fr-FR" i="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Gert</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Jan </a:t>
            </a:r>
            <a:r>
              <a:rPr lang="fr-FR" i="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Gelderblom</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PhD, Pieter </a:t>
            </a:r>
            <a:r>
              <a:rPr lang="fr-FR" i="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Jonker</a:t>
            </a:r>
            <a:r>
              <a:rPr lang="fr-FR"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PhD, Luc de Witte PhD, MD).</a:t>
            </a:r>
          </a:p>
          <a:p>
            <a:pPr algn="just">
              <a:lnSpc>
                <a:spcPct val="107000"/>
              </a:lnSpc>
            </a:pPr>
            <a:endParaRPr lang="fr-FR" sz="10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Cette étude multicentrique Néerlandaise, basée sur 91 patients, </a:t>
            </a:r>
            <a:r>
              <a:rPr lang="fr-FR" b="1"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montre une très nette efficacité de PARO lors d’interventions ciblées et réfléchies de manière individuelle.</a:t>
            </a: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 PARO doit cependant être considéré comme </a:t>
            </a:r>
            <a:r>
              <a:rPr lang="fr-FR" b="1"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un outil pour le personnel soignant, et non comme un remplacement de soin</a:t>
            </a:r>
            <a:r>
              <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rPr>
              <a:t>. Il est encourageant de noter que les professionnels de soins étaient initialement septiques par rapport aux résultats attendus de l’étude, mais qu’ils se sont révélés très enthousiastes sur l’utilisation du robot.</a:t>
            </a:r>
          </a:p>
          <a:p>
            <a:pPr algn="just">
              <a:lnSpc>
                <a:spcPct val="107000"/>
              </a:lnSpc>
            </a:pPr>
            <a:endPar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fr-FR"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b="1" i="1" dirty="0">
                <a:solidFill>
                  <a:srgbClr val="92D050"/>
                </a:solidFill>
                <a:ea typeface="Calibri" panose="020F0502020204030204" pitchFamily="34" charset="0"/>
                <a:cs typeface="Times New Roman" panose="02020603050405020304" pitchFamily="18" charset="0"/>
              </a:rPr>
              <a:t>« </a:t>
            </a:r>
            <a:r>
              <a:rPr lang="fr-FR" b="1" i="1" dirty="0" err="1">
                <a:solidFill>
                  <a:srgbClr val="92D050"/>
                </a:solidFill>
                <a:ea typeface="Calibri" panose="020F0502020204030204" pitchFamily="34" charset="0"/>
                <a:cs typeface="Times New Roman" panose="02020603050405020304" pitchFamily="18" charset="0"/>
              </a:rPr>
              <a:t>Effects</a:t>
            </a:r>
            <a:r>
              <a:rPr lang="fr-FR" b="1" i="1" dirty="0">
                <a:solidFill>
                  <a:srgbClr val="92D050"/>
                </a:solidFill>
                <a:ea typeface="Calibri" panose="020F0502020204030204" pitchFamily="34" charset="0"/>
                <a:cs typeface="Times New Roman" panose="02020603050405020304" pitchFamily="18" charset="0"/>
              </a:rPr>
              <a:t> on </a:t>
            </a:r>
            <a:r>
              <a:rPr lang="fr-FR" b="1" i="1" dirty="0" err="1">
                <a:solidFill>
                  <a:srgbClr val="92D050"/>
                </a:solidFill>
                <a:ea typeface="Calibri" panose="020F0502020204030204" pitchFamily="34" charset="0"/>
                <a:cs typeface="Times New Roman" panose="02020603050405020304" pitchFamily="18" charset="0"/>
              </a:rPr>
              <a:t>Symptoms</a:t>
            </a:r>
            <a:r>
              <a:rPr lang="fr-FR" b="1" i="1" dirty="0">
                <a:solidFill>
                  <a:srgbClr val="92D050"/>
                </a:solidFill>
                <a:ea typeface="Calibri" panose="020F0502020204030204" pitchFamily="34" charset="0"/>
                <a:cs typeface="Times New Roman" panose="02020603050405020304" pitchFamily="18" charset="0"/>
              </a:rPr>
              <a:t> of Agitation and </a:t>
            </a:r>
            <a:r>
              <a:rPr lang="fr-FR" b="1" i="1" dirty="0" err="1">
                <a:solidFill>
                  <a:srgbClr val="92D050"/>
                </a:solidFill>
                <a:ea typeface="Calibri" panose="020F0502020204030204" pitchFamily="34" charset="0"/>
                <a:cs typeface="Times New Roman" panose="02020603050405020304" pitchFamily="18" charset="0"/>
              </a:rPr>
              <a:t>Depression</a:t>
            </a:r>
            <a:r>
              <a:rPr lang="fr-FR" b="1" i="1" dirty="0">
                <a:solidFill>
                  <a:srgbClr val="92D050"/>
                </a:solidFill>
                <a:ea typeface="Calibri" panose="020F0502020204030204" pitchFamily="34" charset="0"/>
                <a:cs typeface="Times New Roman" panose="02020603050405020304" pitchFamily="18" charset="0"/>
              </a:rPr>
              <a:t> in </a:t>
            </a:r>
            <a:r>
              <a:rPr lang="fr-FR" b="1" i="1" dirty="0" err="1">
                <a:solidFill>
                  <a:srgbClr val="92D050"/>
                </a:solidFill>
                <a:ea typeface="Calibri" panose="020F0502020204030204" pitchFamily="34" charset="0"/>
                <a:cs typeface="Times New Roman" panose="02020603050405020304" pitchFamily="18" charset="0"/>
              </a:rPr>
              <a:t>Persons</a:t>
            </a:r>
            <a:r>
              <a:rPr lang="fr-FR" b="1" i="1" dirty="0">
                <a:solidFill>
                  <a:srgbClr val="92D050"/>
                </a:solidFill>
                <a:ea typeface="Calibri" panose="020F0502020204030204" pitchFamily="34" charset="0"/>
                <a:cs typeface="Times New Roman" panose="02020603050405020304" pitchFamily="18" charset="0"/>
              </a:rPr>
              <a:t> </a:t>
            </a:r>
            <a:r>
              <a:rPr lang="fr-FR" b="1" i="1" dirty="0" err="1">
                <a:solidFill>
                  <a:srgbClr val="92D050"/>
                </a:solidFill>
                <a:ea typeface="Calibri" panose="020F0502020204030204" pitchFamily="34" charset="0"/>
                <a:cs typeface="Times New Roman" panose="02020603050405020304" pitchFamily="18" charset="0"/>
              </a:rPr>
              <a:t>With</a:t>
            </a:r>
            <a:r>
              <a:rPr lang="fr-FR" b="1" i="1" dirty="0">
                <a:solidFill>
                  <a:srgbClr val="92D050"/>
                </a:solidFill>
                <a:ea typeface="Calibri" panose="020F0502020204030204" pitchFamily="34" charset="0"/>
                <a:cs typeface="Times New Roman" panose="02020603050405020304" pitchFamily="18" charset="0"/>
              </a:rPr>
              <a:t> </a:t>
            </a:r>
            <a:r>
              <a:rPr lang="fr-FR" b="1" i="1" dirty="0" err="1">
                <a:solidFill>
                  <a:srgbClr val="92D050"/>
                </a:solidFill>
                <a:ea typeface="Calibri" panose="020F0502020204030204" pitchFamily="34" charset="0"/>
                <a:cs typeface="Times New Roman" panose="02020603050405020304" pitchFamily="18" charset="0"/>
              </a:rPr>
              <a:t>Dementia</a:t>
            </a:r>
            <a:r>
              <a:rPr lang="fr-FR" b="1" i="1" dirty="0">
                <a:solidFill>
                  <a:srgbClr val="92D050"/>
                </a:solidFill>
                <a:ea typeface="Calibri" panose="020F0502020204030204" pitchFamily="34" charset="0"/>
                <a:cs typeface="Times New Roman" panose="02020603050405020304" pitchFamily="18" charset="0"/>
              </a:rPr>
              <a:t> </a:t>
            </a:r>
            <a:r>
              <a:rPr lang="fr-FR" b="1" i="1" dirty="0" err="1">
                <a:solidFill>
                  <a:srgbClr val="92D050"/>
                </a:solidFill>
                <a:ea typeface="Calibri" panose="020F0502020204030204" pitchFamily="34" charset="0"/>
                <a:cs typeface="Times New Roman" panose="02020603050405020304" pitchFamily="18" charset="0"/>
              </a:rPr>
              <a:t>Participating</a:t>
            </a:r>
            <a:r>
              <a:rPr lang="fr-FR" b="1" i="1" dirty="0">
                <a:solidFill>
                  <a:srgbClr val="92D050"/>
                </a:solidFill>
                <a:ea typeface="Calibri" panose="020F0502020204030204" pitchFamily="34" charset="0"/>
                <a:cs typeface="Times New Roman" panose="02020603050405020304" pitchFamily="18" charset="0"/>
              </a:rPr>
              <a:t> in Robot-</a:t>
            </a:r>
            <a:r>
              <a:rPr lang="fr-FR" b="1" i="1" dirty="0" err="1">
                <a:solidFill>
                  <a:srgbClr val="92D050"/>
                </a:solidFill>
                <a:ea typeface="Calibri" panose="020F0502020204030204" pitchFamily="34" charset="0"/>
                <a:cs typeface="Times New Roman" panose="02020603050405020304" pitchFamily="18" charset="0"/>
              </a:rPr>
              <a:t>Assisted</a:t>
            </a:r>
            <a:r>
              <a:rPr lang="fr-FR" b="1" i="1" dirty="0">
                <a:solidFill>
                  <a:srgbClr val="92D050"/>
                </a:solidFill>
                <a:ea typeface="Calibri" panose="020F0502020204030204" pitchFamily="34" charset="0"/>
                <a:cs typeface="Times New Roman" panose="02020603050405020304" pitchFamily="18" charset="0"/>
              </a:rPr>
              <a:t> Activity: A Cluster-</a:t>
            </a:r>
            <a:r>
              <a:rPr lang="fr-FR" b="1" i="1" dirty="0" err="1">
                <a:solidFill>
                  <a:srgbClr val="92D050"/>
                </a:solidFill>
                <a:ea typeface="Calibri" panose="020F0502020204030204" pitchFamily="34" charset="0"/>
                <a:cs typeface="Times New Roman" panose="02020603050405020304" pitchFamily="18" charset="0"/>
              </a:rPr>
              <a:t>Randomized</a:t>
            </a:r>
            <a:r>
              <a:rPr lang="fr-FR" b="1" i="1" dirty="0">
                <a:solidFill>
                  <a:srgbClr val="92D050"/>
                </a:solidFill>
                <a:ea typeface="Calibri" panose="020F0502020204030204" pitchFamily="34" charset="0"/>
                <a:cs typeface="Times New Roman" panose="02020603050405020304" pitchFamily="18" charset="0"/>
              </a:rPr>
              <a:t> </a:t>
            </a:r>
            <a:r>
              <a:rPr lang="fr-FR" b="1" i="1" dirty="0" err="1">
                <a:solidFill>
                  <a:srgbClr val="92D050"/>
                </a:solidFill>
                <a:ea typeface="Calibri" panose="020F0502020204030204" pitchFamily="34" charset="0"/>
                <a:cs typeface="Times New Roman" panose="02020603050405020304" pitchFamily="18" charset="0"/>
              </a:rPr>
              <a:t>Controlled</a:t>
            </a:r>
            <a:r>
              <a:rPr lang="fr-FR" b="1" i="1" dirty="0">
                <a:solidFill>
                  <a:srgbClr val="92D050"/>
                </a:solidFill>
                <a:ea typeface="Calibri" panose="020F0502020204030204" pitchFamily="34" charset="0"/>
                <a:cs typeface="Times New Roman" panose="02020603050405020304" pitchFamily="18" charset="0"/>
              </a:rPr>
              <a:t> Trial » </a:t>
            </a:r>
            <a:r>
              <a:rPr lang="fr-FR" dirty="0">
                <a:solidFill>
                  <a:srgbClr val="1F497D"/>
                </a:solidFill>
                <a:ea typeface="Calibri" panose="020F0502020204030204" pitchFamily="34" charset="0"/>
                <a:cs typeface="Times New Roman" panose="02020603050405020304" pitchFamily="18" charset="0"/>
              </a:rPr>
              <a:t>(Nina </a:t>
            </a:r>
            <a:r>
              <a:rPr lang="fr-FR" dirty="0" err="1">
                <a:solidFill>
                  <a:srgbClr val="1F497D"/>
                </a:solidFill>
                <a:ea typeface="Calibri" panose="020F0502020204030204" pitchFamily="34" charset="0"/>
                <a:cs typeface="Times New Roman" panose="02020603050405020304" pitchFamily="18" charset="0"/>
              </a:rPr>
              <a:t>Jøranson</a:t>
            </a:r>
            <a:r>
              <a:rPr lang="fr-FR" dirty="0">
                <a:solidFill>
                  <a:srgbClr val="1F497D"/>
                </a:solidFill>
                <a:ea typeface="Calibri" panose="020F0502020204030204" pitchFamily="34" charset="0"/>
                <a:cs typeface="Times New Roman" panose="02020603050405020304" pitchFamily="18" charset="0"/>
              </a:rPr>
              <a:t> </a:t>
            </a:r>
            <a:r>
              <a:rPr lang="fr-FR" dirty="0" err="1">
                <a:solidFill>
                  <a:srgbClr val="1F497D"/>
                </a:solidFill>
                <a:ea typeface="Calibri" panose="020F0502020204030204" pitchFamily="34" charset="0"/>
                <a:cs typeface="Times New Roman" panose="02020603050405020304" pitchFamily="18" charset="0"/>
              </a:rPr>
              <a:t>MNSc</a:t>
            </a:r>
            <a:r>
              <a:rPr lang="fr-FR" dirty="0">
                <a:solidFill>
                  <a:srgbClr val="1F497D"/>
                </a:solidFill>
                <a:ea typeface="Calibri" panose="020F0502020204030204" pitchFamily="34" charset="0"/>
                <a:cs typeface="Times New Roman" panose="02020603050405020304" pitchFamily="18" charset="0"/>
              </a:rPr>
              <a:t>, Ingeborg Pedersen PhD, Anne Marie </a:t>
            </a:r>
            <a:r>
              <a:rPr lang="fr-FR" dirty="0" err="1">
                <a:solidFill>
                  <a:srgbClr val="1F497D"/>
                </a:solidFill>
                <a:ea typeface="Calibri" panose="020F0502020204030204" pitchFamily="34" charset="0"/>
                <a:cs typeface="Times New Roman" panose="02020603050405020304" pitchFamily="18" charset="0"/>
              </a:rPr>
              <a:t>Mork</a:t>
            </a:r>
            <a:r>
              <a:rPr lang="fr-FR" dirty="0">
                <a:solidFill>
                  <a:srgbClr val="1F497D"/>
                </a:solidFill>
                <a:ea typeface="Calibri" panose="020F0502020204030204" pitchFamily="34" charset="0"/>
                <a:cs typeface="Times New Roman" panose="02020603050405020304" pitchFamily="18" charset="0"/>
              </a:rPr>
              <a:t> </a:t>
            </a:r>
            <a:r>
              <a:rPr lang="fr-FR" dirty="0" err="1">
                <a:solidFill>
                  <a:srgbClr val="1F497D"/>
                </a:solidFill>
                <a:ea typeface="Calibri" panose="020F0502020204030204" pitchFamily="34" charset="0"/>
                <a:cs typeface="Times New Roman" panose="02020603050405020304" pitchFamily="18" charset="0"/>
              </a:rPr>
              <a:t>Rokstad</a:t>
            </a:r>
            <a:r>
              <a:rPr lang="fr-FR" dirty="0">
                <a:solidFill>
                  <a:srgbClr val="1F497D"/>
                </a:solidFill>
                <a:ea typeface="Calibri" panose="020F0502020204030204" pitchFamily="34" charset="0"/>
                <a:cs typeface="Times New Roman" panose="02020603050405020304" pitchFamily="18" charset="0"/>
              </a:rPr>
              <a:t> PhD, Camilla </a:t>
            </a:r>
            <a:r>
              <a:rPr lang="fr-FR" dirty="0" err="1">
                <a:solidFill>
                  <a:srgbClr val="1F497D"/>
                </a:solidFill>
                <a:ea typeface="Calibri" panose="020F0502020204030204" pitchFamily="34" charset="0"/>
                <a:cs typeface="Times New Roman" panose="02020603050405020304" pitchFamily="18" charset="0"/>
              </a:rPr>
              <a:t>Ihlebæk</a:t>
            </a:r>
            <a:r>
              <a:rPr lang="fr-FR" dirty="0">
                <a:solidFill>
                  <a:srgbClr val="1F497D"/>
                </a:solidFill>
                <a:ea typeface="Calibri" panose="020F0502020204030204" pitchFamily="34" charset="0"/>
                <a:cs typeface="Times New Roman" panose="02020603050405020304" pitchFamily="18" charset="0"/>
              </a:rPr>
              <a:t> PhD).</a:t>
            </a:r>
          </a:p>
          <a:p>
            <a:pPr algn="just">
              <a:lnSpc>
                <a:spcPct val="107000"/>
              </a:lnSpc>
            </a:pPr>
            <a:endParaRPr lang="fr-FR" sz="1000" dirty="0">
              <a:solidFill>
                <a:srgbClr val="1F497D"/>
              </a:solidFill>
              <a:ea typeface="Calibri" panose="020F0502020204030204" pitchFamily="34" charset="0"/>
              <a:cs typeface="Times New Roman" panose="02020603050405020304" pitchFamily="18" charset="0"/>
            </a:endParaRPr>
          </a:p>
          <a:p>
            <a:pPr algn="just">
              <a:lnSpc>
                <a:spcPct val="107000"/>
              </a:lnSpc>
            </a:pPr>
            <a:r>
              <a:rPr lang="fr-FR" dirty="0">
                <a:solidFill>
                  <a:srgbClr val="1F497D"/>
                </a:solidFill>
                <a:ea typeface="Calibri" panose="020F0502020204030204" pitchFamily="34" charset="0"/>
                <a:cs typeface="Times New Roman" panose="02020603050405020304" pitchFamily="18" charset="0"/>
              </a:rPr>
              <a:t>Cette étude multicentrique RCT Norvégienne, basée sur 60 résidents, </a:t>
            </a:r>
            <a:r>
              <a:rPr lang="fr-FR" b="1" u="sng" dirty="0">
                <a:solidFill>
                  <a:srgbClr val="1F497D"/>
                </a:solidFill>
                <a:ea typeface="Calibri" panose="020F0502020204030204" pitchFamily="34" charset="0"/>
                <a:cs typeface="Times New Roman" panose="02020603050405020304" pitchFamily="18" charset="0"/>
              </a:rPr>
              <a:t>a permis de mettre en évidence un effet à long terme sur la dépression et l’agitation des résidents atteints de démence</a:t>
            </a:r>
            <a:r>
              <a:rPr lang="fr-FR" dirty="0">
                <a:solidFill>
                  <a:srgbClr val="1F497D"/>
                </a:solidFill>
                <a:ea typeface="Calibri" panose="020F0502020204030204" pitchFamily="34" charset="0"/>
                <a:cs typeface="Times New Roman" panose="02020603050405020304" pitchFamily="18" charset="0"/>
              </a:rPr>
              <a:t>, en utilisant PARO lors d’activité de groupe au sein de maisons de retraite.</a:t>
            </a:r>
          </a:p>
        </p:txBody>
      </p:sp>
    </p:spTree>
    <p:extLst>
      <p:ext uri="{BB962C8B-B14F-4D97-AF65-F5344CB8AC3E}">
        <p14:creationId xmlns:p14="http://schemas.microsoft.com/office/powerpoint/2010/main" val="1018815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00"/>
            <a:ext cx="8229600" cy="1143000"/>
          </a:xfrm>
        </p:spPr>
        <p:txBody>
          <a:bodyPr>
            <a:normAutofit/>
          </a:bodyPr>
          <a:lstStyle/>
          <a:p>
            <a:r>
              <a:rPr lang="fr-FR" sz="3600" b="1" dirty="0">
                <a:solidFill>
                  <a:schemeClr val="tx2"/>
                </a:solidFill>
                <a:latin typeface="Arial Rounded MT Bold" panose="020F0704030504030204" pitchFamily="34" charset="0"/>
              </a:rPr>
              <a:t>Etudes Cliniques</a:t>
            </a:r>
            <a:endParaRPr lang="fr-FR" sz="3600" dirty="0"/>
          </a:p>
        </p:txBody>
      </p:sp>
      <p:sp>
        <p:nvSpPr>
          <p:cNvPr id="3" name="ZoneTexte 2"/>
          <p:cNvSpPr txBox="1"/>
          <p:nvPr/>
        </p:nvSpPr>
        <p:spPr>
          <a:xfrm>
            <a:off x="297000" y="1154131"/>
            <a:ext cx="8640000" cy="5525680"/>
          </a:xfrm>
          <a:prstGeom prst="rect">
            <a:avLst/>
          </a:prstGeom>
          <a:noFill/>
        </p:spPr>
        <p:txBody>
          <a:bodyPr wrap="square" rtlCol="0">
            <a:spAutoFit/>
          </a:bodyPr>
          <a:lstStyle/>
          <a:p>
            <a:pPr algn="just">
              <a:lnSpc>
                <a:spcPct val="107000"/>
              </a:lnSpc>
            </a:pPr>
            <a:endParaRPr lang="fr-FR" b="1" i="1"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r>
              <a:rPr lang="en-GB" b="1" i="1" dirty="0">
                <a:solidFill>
                  <a:srgbClr val="92D050"/>
                </a:solidFill>
                <a:latin typeface="+mj-lt"/>
                <a:ea typeface="Calibri" panose="020F0502020204030204" pitchFamily="34" charset="0"/>
                <a:cs typeface="Times New Roman" panose="02020603050405020304" pitchFamily="18" charset="0"/>
              </a:rPr>
              <a:t>« The Psychosocial Effects of a Companion Robot: A Randomized Controlled Trial »</a:t>
            </a:r>
            <a:r>
              <a:rPr lang="en-GB" dirty="0">
                <a:solidFill>
                  <a:srgbClr val="92D050"/>
                </a:solidFill>
                <a:latin typeface="+mj-lt"/>
                <a:ea typeface="Calibri" panose="020F0502020204030204" pitchFamily="34" charset="0"/>
                <a:cs typeface="Times New Roman" panose="02020603050405020304" pitchFamily="18" charset="0"/>
              </a:rPr>
              <a:t> </a:t>
            </a:r>
            <a:r>
              <a:rPr lang="en-GB" i="1" dirty="0">
                <a:solidFill>
                  <a:srgbClr val="1F497D"/>
                </a:solidFill>
                <a:latin typeface="+mj-lt"/>
                <a:ea typeface="Calibri" panose="020F0502020204030204" pitchFamily="34" charset="0"/>
                <a:cs typeface="Times New Roman" panose="02020603050405020304" pitchFamily="18" charset="0"/>
              </a:rPr>
              <a:t>(Hayley Robinson MSc, Bruce MacDonald PhD, </a:t>
            </a:r>
            <a:r>
              <a:rPr lang="en-GB" i="1" dirty="0" err="1">
                <a:solidFill>
                  <a:srgbClr val="1F497D"/>
                </a:solidFill>
                <a:latin typeface="+mj-lt"/>
                <a:ea typeface="Calibri" panose="020F0502020204030204" pitchFamily="34" charset="0"/>
                <a:cs typeface="Times New Roman" panose="02020603050405020304" pitchFamily="18" charset="0"/>
              </a:rPr>
              <a:t>Ngaire</a:t>
            </a:r>
            <a:r>
              <a:rPr lang="en-GB" i="1" dirty="0">
                <a:solidFill>
                  <a:srgbClr val="1F497D"/>
                </a:solidFill>
                <a:latin typeface="+mj-lt"/>
                <a:ea typeface="Calibri" panose="020F0502020204030204" pitchFamily="34" charset="0"/>
                <a:cs typeface="Times New Roman" panose="02020603050405020304" pitchFamily="18" charset="0"/>
              </a:rPr>
              <a:t> </a:t>
            </a:r>
            <a:r>
              <a:rPr lang="en-GB" i="1" dirty="0" err="1">
                <a:solidFill>
                  <a:srgbClr val="1F497D"/>
                </a:solidFill>
                <a:latin typeface="+mj-lt"/>
                <a:ea typeface="Calibri" panose="020F0502020204030204" pitchFamily="34" charset="0"/>
                <a:cs typeface="Times New Roman" panose="02020603050405020304" pitchFamily="18" charset="0"/>
              </a:rPr>
              <a:t>Kerse</a:t>
            </a:r>
            <a:r>
              <a:rPr lang="en-GB" i="1" dirty="0">
                <a:solidFill>
                  <a:srgbClr val="1F497D"/>
                </a:solidFill>
                <a:latin typeface="+mj-lt"/>
                <a:ea typeface="Calibri" panose="020F0502020204030204" pitchFamily="34" charset="0"/>
                <a:cs typeface="Times New Roman" panose="02020603050405020304" pitchFamily="18" charset="0"/>
              </a:rPr>
              <a:t> PhD, Elizabeth Broadbent PhD)</a:t>
            </a:r>
            <a:r>
              <a:rPr lang="en-GB" dirty="0">
                <a:solidFill>
                  <a:srgbClr val="1F497D"/>
                </a:solidFill>
                <a:latin typeface="+mj-lt"/>
                <a:ea typeface="Calibri" panose="020F0502020204030204" pitchFamily="34" charset="0"/>
                <a:cs typeface="Times New Roman" panose="02020603050405020304" pitchFamily="18" charset="0"/>
              </a:rPr>
              <a:t>.</a:t>
            </a:r>
          </a:p>
          <a:p>
            <a:pPr algn="just">
              <a:lnSpc>
                <a:spcPct val="107000"/>
              </a:lnSpc>
            </a:pPr>
            <a:endParaRPr lang="en-GB" sz="1000"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r>
              <a:rPr lang="fr-FR" dirty="0">
                <a:solidFill>
                  <a:srgbClr val="1F497D"/>
                </a:solidFill>
                <a:latin typeface="+mj-lt"/>
                <a:ea typeface="Calibri" panose="020F0502020204030204" pitchFamily="34" charset="0"/>
                <a:cs typeface="Times New Roman" panose="02020603050405020304" pitchFamily="18" charset="0"/>
              </a:rPr>
              <a:t>Cette étude Néo-Zélandaise, basée sur 40 patients, </a:t>
            </a:r>
            <a:r>
              <a:rPr lang="fr-FR" b="1" u="sng" dirty="0">
                <a:solidFill>
                  <a:srgbClr val="1F497D"/>
                </a:solidFill>
                <a:latin typeface="+mj-lt"/>
                <a:ea typeface="Calibri" panose="020F0502020204030204" pitchFamily="34" charset="0"/>
                <a:cs typeface="Times New Roman" panose="02020603050405020304" pitchFamily="18" charset="0"/>
              </a:rPr>
              <a:t>montre l’effet du PARO sur l’amélioration de la qualité de vie des patients, la diminution du sentiment de solitude, et sur l’augmentation de la communication par rapport à une thérapie via un animal de compagnie.</a:t>
            </a:r>
            <a:endParaRPr lang="en-GB" dirty="0">
              <a:solidFill>
                <a:prstClr val="black"/>
              </a:solidFill>
              <a:latin typeface="+mj-lt"/>
              <a:ea typeface="Calibri" panose="020F0502020204030204" pitchFamily="34" charset="0"/>
              <a:cs typeface="Times New Roman" panose="02020603050405020304" pitchFamily="18" charset="0"/>
            </a:endParaRPr>
          </a:p>
          <a:p>
            <a:pPr algn="just">
              <a:lnSpc>
                <a:spcPct val="107000"/>
              </a:lnSpc>
            </a:pPr>
            <a:endParaRPr lang="fr-FR"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endParaRPr lang="fr-FR"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r>
              <a:rPr lang="fr-FR" b="1" i="1" dirty="0">
                <a:solidFill>
                  <a:srgbClr val="92D050"/>
                </a:solidFill>
                <a:latin typeface="+mj-lt"/>
                <a:ea typeface="Calibri" panose="020F0502020204030204" pitchFamily="34" charset="0"/>
                <a:cs typeface="Times New Roman" panose="02020603050405020304" pitchFamily="18" charset="0"/>
              </a:rPr>
              <a:t>« L’initiation à la </a:t>
            </a:r>
            <a:r>
              <a:rPr lang="fr-FR" b="1" i="1" dirty="0" err="1">
                <a:solidFill>
                  <a:srgbClr val="92D050"/>
                </a:solidFill>
                <a:latin typeface="+mj-lt"/>
                <a:ea typeface="Calibri" panose="020F0502020204030204" pitchFamily="34" charset="0"/>
                <a:cs typeface="Times New Roman" panose="02020603050405020304" pitchFamily="18" charset="0"/>
              </a:rPr>
              <a:t>gérontechnologie</a:t>
            </a:r>
            <a:r>
              <a:rPr lang="fr-FR" b="1" i="1" dirty="0">
                <a:solidFill>
                  <a:srgbClr val="92D050"/>
                </a:solidFill>
                <a:latin typeface="+mj-lt"/>
                <a:ea typeface="Calibri" panose="020F0502020204030204" pitchFamily="34" charset="0"/>
                <a:cs typeface="Times New Roman" panose="02020603050405020304" pitchFamily="18" charset="0"/>
              </a:rPr>
              <a:t> dans un centre de lutte contre le cancer (CLCC) : un robot au service du patient et des soignants » </a:t>
            </a:r>
            <a:r>
              <a:rPr lang="fr-FR" i="1" dirty="0">
                <a:solidFill>
                  <a:srgbClr val="1F497D"/>
                </a:solidFill>
                <a:latin typeface="+mj-lt"/>
                <a:ea typeface="Calibri" panose="020F0502020204030204" pitchFamily="34" charset="0"/>
                <a:cs typeface="Times New Roman" panose="02020603050405020304" pitchFamily="18" charset="0"/>
              </a:rPr>
              <a:t>(F Rollot, I </a:t>
            </a:r>
            <a:r>
              <a:rPr lang="fr-FR" i="1" dirty="0" err="1">
                <a:solidFill>
                  <a:srgbClr val="1F497D"/>
                </a:solidFill>
                <a:latin typeface="+mj-lt"/>
                <a:ea typeface="Calibri" panose="020F0502020204030204" pitchFamily="34" charset="0"/>
                <a:cs typeface="Times New Roman" panose="02020603050405020304" pitchFamily="18" charset="0"/>
              </a:rPr>
              <a:t>Kriegel</a:t>
            </a:r>
            <a:r>
              <a:rPr lang="fr-FR" i="1" dirty="0">
                <a:solidFill>
                  <a:srgbClr val="1F497D"/>
                </a:solidFill>
                <a:latin typeface="+mj-lt"/>
                <a:ea typeface="Calibri" panose="020F0502020204030204" pitchFamily="34" charset="0"/>
                <a:cs typeface="Times New Roman" panose="02020603050405020304" pitchFamily="18" charset="0"/>
              </a:rPr>
              <a:t>, L </a:t>
            </a:r>
            <a:r>
              <a:rPr lang="fr-FR" i="1" dirty="0" err="1">
                <a:solidFill>
                  <a:srgbClr val="1F497D"/>
                </a:solidFill>
                <a:latin typeface="+mj-lt"/>
                <a:ea typeface="Calibri" panose="020F0502020204030204" pitchFamily="34" charset="0"/>
                <a:cs typeface="Times New Roman" panose="02020603050405020304" pitchFamily="18" charset="0"/>
              </a:rPr>
              <a:t>Vercruysse</a:t>
            </a:r>
            <a:r>
              <a:rPr lang="fr-FR" i="1" dirty="0">
                <a:solidFill>
                  <a:srgbClr val="1F497D"/>
                </a:solidFill>
                <a:latin typeface="+mj-lt"/>
                <a:ea typeface="Calibri" panose="020F0502020204030204" pitchFamily="34" charset="0"/>
                <a:cs typeface="Times New Roman" panose="02020603050405020304" pitchFamily="18" charset="0"/>
              </a:rPr>
              <a:t>, C </a:t>
            </a:r>
            <a:r>
              <a:rPr lang="fr-FR" i="1" dirty="0" err="1">
                <a:solidFill>
                  <a:srgbClr val="1F497D"/>
                </a:solidFill>
                <a:latin typeface="+mj-lt"/>
                <a:ea typeface="Calibri" panose="020F0502020204030204" pitchFamily="34" charset="0"/>
                <a:cs typeface="Times New Roman" panose="02020603050405020304" pitchFamily="18" charset="0"/>
              </a:rPr>
              <a:t>Chassaing</a:t>
            </a:r>
            <a:r>
              <a:rPr lang="fr-FR" i="1" dirty="0">
                <a:solidFill>
                  <a:srgbClr val="1F497D"/>
                </a:solidFill>
                <a:latin typeface="+mj-lt"/>
                <a:ea typeface="Calibri" panose="020F0502020204030204" pitchFamily="34" charset="0"/>
                <a:cs typeface="Times New Roman" panose="02020603050405020304" pitchFamily="18" charset="0"/>
              </a:rPr>
              <a:t>, ML </a:t>
            </a:r>
            <a:r>
              <a:rPr lang="fr-FR" i="1" dirty="0" err="1">
                <a:solidFill>
                  <a:srgbClr val="1F497D"/>
                </a:solidFill>
                <a:latin typeface="+mj-lt"/>
                <a:ea typeface="Calibri" panose="020F0502020204030204" pitchFamily="34" charset="0"/>
                <a:cs typeface="Times New Roman" panose="02020603050405020304" pitchFamily="18" charset="0"/>
              </a:rPr>
              <a:t>Moulard</a:t>
            </a:r>
            <a:r>
              <a:rPr lang="fr-FR" i="1" dirty="0">
                <a:solidFill>
                  <a:srgbClr val="1F497D"/>
                </a:solidFill>
                <a:latin typeface="+mj-lt"/>
                <a:ea typeface="Calibri" panose="020F0502020204030204" pitchFamily="34" charset="0"/>
                <a:cs typeface="Times New Roman" panose="02020603050405020304" pitchFamily="18" charset="0"/>
              </a:rPr>
              <a:t>, J </a:t>
            </a:r>
            <a:r>
              <a:rPr lang="fr-FR" i="1" dirty="0" err="1">
                <a:solidFill>
                  <a:srgbClr val="1F497D"/>
                </a:solidFill>
                <a:latin typeface="+mj-lt"/>
                <a:ea typeface="Calibri" panose="020F0502020204030204" pitchFamily="34" charset="0"/>
                <a:cs typeface="Times New Roman" panose="02020603050405020304" pitchFamily="18" charset="0"/>
              </a:rPr>
              <a:t>Bricard</a:t>
            </a:r>
            <a:r>
              <a:rPr lang="fr-FR" i="1" dirty="0">
                <a:solidFill>
                  <a:srgbClr val="1F497D"/>
                </a:solidFill>
                <a:latin typeface="+mj-lt"/>
                <a:ea typeface="Calibri" panose="020F0502020204030204" pitchFamily="34" charset="0"/>
                <a:cs typeface="Times New Roman" panose="02020603050405020304" pitchFamily="18" charset="0"/>
              </a:rPr>
              <a:t>, I </a:t>
            </a:r>
            <a:r>
              <a:rPr lang="fr-FR" i="1" dirty="0" err="1">
                <a:solidFill>
                  <a:srgbClr val="1F497D"/>
                </a:solidFill>
                <a:latin typeface="+mj-lt"/>
                <a:ea typeface="Calibri" panose="020F0502020204030204" pitchFamily="34" charset="0"/>
                <a:cs typeface="Times New Roman" panose="02020603050405020304" pitchFamily="18" charset="0"/>
              </a:rPr>
              <a:t>Fromantin</a:t>
            </a:r>
            <a:r>
              <a:rPr lang="fr-FR" i="1" dirty="0">
                <a:solidFill>
                  <a:srgbClr val="1F497D"/>
                </a:solidFill>
                <a:latin typeface="+mj-lt"/>
                <a:ea typeface="Calibri" panose="020F0502020204030204" pitchFamily="34" charset="0"/>
                <a:cs typeface="Times New Roman" panose="02020603050405020304" pitchFamily="18" charset="0"/>
              </a:rPr>
              <a:t>)</a:t>
            </a:r>
            <a:r>
              <a:rPr lang="fr-FR" dirty="0">
                <a:solidFill>
                  <a:srgbClr val="1F497D"/>
                </a:solidFill>
                <a:latin typeface="+mj-lt"/>
                <a:ea typeface="Calibri" panose="020F0502020204030204" pitchFamily="34" charset="0"/>
                <a:cs typeface="Times New Roman" panose="02020603050405020304" pitchFamily="18" charset="0"/>
              </a:rPr>
              <a:t>.</a:t>
            </a:r>
          </a:p>
          <a:p>
            <a:pPr algn="just">
              <a:lnSpc>
                <a:spcPct val="107000"/>
              </a:lnSpc>
            </a:pPr>
            <a:endParaRPr lang="fr-FR" sz="1400"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r>
              <a:rPr lang="fr-FR" dirty="0">
                <a:solidFill>
                  <a:srgbClr val="1F497D"/>
                </a:solidFill>
                <a:latin typeface="+mj-lt"/>
                <a:ea typeface="Calibri" panose="020F0502020204030204" pitchFamily="34" charset="0"/>
                <a:cs typeface="Times New Roman" panose="02020603050405020304" pitchFamily="18" charset="0"/>
              </a:rPr>
              <a:t>Cette étude pilote innovante au sein d’un CLCC permet de montrer l’intérêt de PARO® chez des patients âgés dans un contexte d’hospitalisation aiguë. </a:t>
            </a:r>
            <a:r>
              <a:rPr lang="fr-FR" b="1" u="sng" dirty="0">
                <a:solidFill>
                  <a:srgbClr val="1F497D"/>
                </a:solidFill>
                <a:latin typeface="+mj-lt"/>
                <a:ea typeface="Calibri" panose="020F0502020204030204" pitchFamily="34" charset="0"/>
                <a:cs typeface="Times New Roman" panose="02020603050405020304" pitchFamily="18" charset="0"/>
              </a:rPr>
              <a:t>Un effet bénéfique a été observé sur les manifestations anxieuses et les troubles du comportement (nombre, intensité, retentissement) chez des patients à l’autonomie très altérée, dans un contexte de maladie cancéreuse le plus souvent avancée.</a:t>
            </a:r>
          </a:p>
        </p:txBody>
      </p:sp>
    </p:spTree>
    <p:extLst>
      <p:ext uri="{BB962C8B-B14F-4D97-AF65-F5344CB8AC3E}">
        <p14:creationId xmlns:p14="http://schemas.microsoft.com/office/powerpoint/2010/main" val="1995990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700" y="0"/>
            <a:ext cx="8229600" cy="1143000"/>
          </a:xfrm>
        </p:spPr>
        <p:txBody>
          <a:bodyPr>
            <a:normAutofit/>
          </a:bodyPr>
          <a:lstStyle/>
          <a:p>
            <a:r>
              <a:rPr lang="fr-FR" sz="3600" b="1" dirty="0">
                <a:solidFill>
                  <a:schemeClr val="tx2"/>
                </a:solidFill>
                <a:latin typeface="Arial Rounded MT Bold" panose="020F0704030504030204" pitchFamily="34" charset="0"/>
              </a:rPr>
              <a:t>Etudes Cliniques</a:t>
            </a:r>
            <a:endParaRPr lang="fr-FR" sz="3600" dirty="0"/>
          </a:p>
        </p:txBody>
      </p:sp>
      <p:sp>
        <p:nvSpPr>
          <p:cNvPr id="3" name="ZoneTexte 2"/>
          <p:cNvSpPr txBox="1"/>
          <p:nvPr/>
        </p:nvSpPr>
        <p:spPr>
          <a:xfrm>
            <a:off x="216000" y="1494000"/>
            <a:ext cx="8595000" cy="4978414"/>
          </a:xfrm>
          <a:prstGeom prst="rect">
            <a:avLst/>
          </a:prstGeom>
          <a:noFill/>
        </p:spPr>
        <p:txBody>
          <a:bodyPr wrap="square" rtlCol="0">
            <a:spAutoFit/>
          </a:bodyPr>
          <a:lstStyle/>
          <a:p>
            <a:pPr algn="just"/>
            <a:r>
              <a:rPr lang="en-GB" b="1" i="1" u="sng" dirty="0">
                <a:solidFill>
                  <a:srgbClr val="92D050"/>
                </a:solidFill>
                <a:latin typeface="+mj-lt"/>
              </a:rPr>
              <a:t>« </a:t>
            </a:r>
            <a:r>
              <a:rPr lang="en-US" b="1" i="1" u="sng" dirty="0">
                <a:solidFill>
                  <a:srgbClr val="92D050"/>
                </a:solidFill>
                <a:latin typeface="+mj-lt"/>
              </a:rPr>
              <a:t>Exploring the effect of companion robots on emotional expression in older adults with Dementia: a pilot randomized controlled trial »</a:t>
            </a:r>
            <a:r>
              <a:rPr lang="en-US" dirty="0">
                <a:solidFill>
                  <a:srgbClr val="92D050"/>
                </a:solidFill>
                <a:latin typeface="+mj-lt"/>
              </a:rPr>
              <a:t> </a:t>
            </a:r>
            <a:r>
              <a:rPr lang="en-US" i="1" dirty="0">
                <a:solidFill>
                  <a:srgbClr val="1F497D"/>
                </a:solidFill>
                <a:latin typeface="+mj-lt"/>
              </a:rPr>
              <a:t>(Wendy Moyle, PhD, RN, </a:t>
            </a:r>
            <a:r>
              <a:rPr lang="en-US" i="1" dirty="0" err="1">
                <a:solidFill>
                  <a:srgbClr val="1F497D"/>
                </a:solidFill>
                <a:latin typeface="+mj-lt"/>
              </a:rPr>
              <a:t>DipAppSci</a:t>
            </a:r>
            <a:r>
              <a:rPr lang="en-US" i="1" dirty="0">
                <a:solidFill>
                  <a:srgbClr val="1F497D"/>
                </a:solidFill>
                <a:latin typeface="+mj-lt"/>
              </a:rPr>
              <a:t>; Marie Cooke, PhD, RN, </a:t>
            </a:r>
            <a:r>
              <a:rPr lang="en-US" i="1" dirty="0" err="1">
                <a:solidFill>
                  <a:srgbClr val="1F497D"/>
                </a:solidFill>
                <a:latin typeface="+mj-lt"/>
              </a:rPr>
              <a:t>DipAppSci</a:t>
            </a:r>
            <a:r>
              <a:rPr lang="en-US" i="1" dirty="0">
                <a:solidFill>
                  <a:srgbClr val="1F497D"/>
                </a:solidFill>
                <a:latin typeface="+mj-lt"/>
              </a:rPr>
              <a:t>; Elizabeth Beattie, PhD, RN, FGSA; Cindy Jones, PhD, </a:t>
            </a:r>
            <a:r>
              <a:rPr lang="en-US" i="1" dirty="0" err="1">
                <a:solidFill>
                  <a:srgbClr val="1F497D"/>
                </a:solidFill>
                <a:latin typeface="+mj-lt"/>
              </a:rPr>
              <a:t>BBus</a:t>
            </a:r>
            <a:r>
              <a:rPr lang="en-US" i="1" dirty="0">
                <a:solidFill>
                  <a:srgbClr val="1F497D"/>
                </a:solidFill>
                <a:latin typeface="+mj-lt"/>
              </a:rPr>
              <a:t>(HRM), BA(Psych); Barbara Klein, DPhil, Dipl.-</a:t>
            </a:r>
            <a:r>
              <a:rPr lang="en-US" i="1" dirty="0" err="1">
                <a:solidFill>
                  <a:srgbClr val="1F497D"/>
                </a:solidFill>
                <a:latin typeface="+mj-lt"/>
              </a:rPr>
              <a:t>soz</a:t>
            </a:r>
            <a:r>
              <a:rPr lang="en-US" i="1" dirty="0">
                <a:solidFill>
                  <a:srgbClr val="1F497D"/>
                </a:solidFill>
                <a:latin typeface="+mj-lt"/>
              </a:rPr>
              <a:t>; Glenda Cook, PhD, RGN, RST; and Chrystal Gray, </a:t>
            </a:r>
            <a:r>
              <a:rPr lang="en-US" i="1" dirty="0" err="1">
                <a:solidFill>
                  <a:srgbClr val="1F497D"/>
                </a:solidFill>
                <a:latin typeface="+mj-lt"/>
              </a:rPr>
              <a:t>BPsychSci</a:t>
            </a:r>
            <a:r>
              <a:rPr lang="en-US" i="1" dirty="0">
                <a:solidFill>
                  <a:srgbClr val="1F497D"/>
                </a:solidFill>
                <a:latin typeface="+mj-lt"/>
              </a:rPr>
              <a:t>(Hons), </a:t>
            </a:r>
            <a:r>
              <a:rPr lang="en-US" i="1" dirty="0" err="1">
                <a:solidFill>
                  <a:srgbClr val="1F497D"/>
                </a:solidFill>
                <a:latin typeface="+mj-lt"/>
              </a:rPr>
              <a:t>MClinPsyc</a:t>
            </a:r>
            <a:r>
              <a:rPr lang="en-US" i="1" dirty="0">
                <a:solidFill>
                  <a:srgbClr val="1F497D"/>
                </a:solidFill>
                <a:latin typeface="+mj-lt"/>
              </a:rPr>
              <a:t>)</a:t>
            </a:r>
            <a:endParaRPr lang="fr-FR" i="1" dirty="0">
              <a:solidFill>
                <a:srgbClr val="1F497D"/>
              </a:solidFill>
              <a:latin typeface="+mj-lt"/>
            </a:endParaRPr>
          </a:p>
          <a:p>
            <a:pPr algn="just"/>
            <a:endParaRPr lang="fr-FR" sz="1000" dirty="0">
              <a:solidFill>
                <a:srgbClr val="1F497D"/>
              </a:solidFill>
              <a:latin typeface="+mj-lt"/>
            </a:endParaRPr>
          </a:p>
          <a:p>
            <a:pPr algn="just"/>
            <a:r>
              <a:rPr lang="fr-FR" dirty="0">
                <a:solidFill>
                  <a:srgbClr val="1F497D"/>
                </a:solidFill>
                <a:latin typeface="+mj-lt"/>
              </a:rPr>
              <a:t>Cette étude Australienne, basée sur 18 patients, montre une </a:t>
            </a:r>
            <a:r>
              <a:rPr lang="fr-FR" b="1" u="sng" dirty="0">
                <a:solidFill>
                  <a:srgbClr val="1F497D"/>
                </a:solidFill>
                <a:latin typeface="+mj-lt"/>
              </a:rPr>
              <a:t>amélioration significative de la qualité de vie </a:t>
            </a:r>
            <a:r>
              <a:rPr lang="fr-FR" dirty="0">
                <a:solidFill>
                  <a:srgbClr val="1F497D"/>
                </a:solidFill>
                <a:latin typeface="+mj-lt"/>
              </a:rPr>
              <a:t>des malades atteints de démence grâce à l’utilisation de PARO.</a:t>
            </a:r>
          </a:p>
          <a:p>
            <a:pPr algn="just">
              <a:lnSpc>
                <a:spcPct val="107000"/>
              </a:lnSpc>
            </a:pPr>
            <a:endParaRPr lang="fr-FR" b="1" i="1"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endParaRPr lang="fr-FR" b="1" i="1" dirty="0">
              <a:solidFill>
                <a:srgbClr val="1F497D"/>
              </a:solidFill>
              <a:latin typeface="+mj-lt"/>
              <a:ea typeface="Calibri" panose="020F0502020204030204" pitchFamily="34" charset="0"/>
              <a:cs typeface="Times New Roman" panose="02020603050405020304" pitchFamily="18" charset="0"/>
            </a:endParaRPr>
          </a:p>
          <a:p>
            <a:pPr algn="just">
              <a:lnSpc>
                <a:spcPct val="107000"/>
              </a:lnSpc>
            </a:pPr>
            <a:endParaRPr lang="fr-FR" b="1" i="1" dirty="0">
              <a:solidFill>
                <a:srgbClr val="92D050"/>
              </a:solidFill>
              <a:latin typeface="+mj-lt"/>
              <a:ea typeface="Calibri" panose="020F0502020204030204" pitchFamily="34" charset="0"/>
              <a:cs typeface="Times New Roman" panose="02020603050405020304" pitchFamily="18" charset="0"/>
            </a:endParaRPr>
          </a:p>
          <a:p>
            <a:pPr algn="just">
              <a:lnSpc>
                <a:spcPct val="107000"/>
              </a:lnSpc>
            </a:pPr>
            <a:r>
              <a:rPr lang="fr-FR" b="1" i="1" u="sng" dirty="0" err="1">
                <a:solidFill>
                  <a:srgbClr val="92D050"/>
                </a:solidFill>
                <a:latin typeface="+mj-lt"/>
              </a:rPr>
              <a:t>Robotic</a:t>
            </a:r>
            <a:r>
              <a:rPr lang="fr-FR" b="1" i="1" u="sng" dirty="0">
                <a:solidFill>
                  <a:srgbClr val="92D050"/>
                </a:solidFill>
                <a:latin typeface="+mj-lt"/>
              </a:rPr>
              <a:t> </a:t>
            </a:r>
            <a:r>
              <a:rPr lang="fr-FR" b="1" i="1" u="sng" dirty="0" err="1">
                <a:solidFill>
                  <a:srgbClr val="92D050"/>
                </a:solidFill>
                <a:latin typeface="+mj-lt"/>
              </a:rPr>
              <a:t>therapy</a:t>
            </a:r>
            <a:r>
              <a:rPr lang="fr-FR" b="1" i="1" u="sng" dirty="0">
                <a:solidFill>
                  <a:srgbClr val="92D050"/>
                </a:solidFill>
                <a:latin typeface="+mj-lt"/>
              </a:rPr>
              <a:t> in long-</a:t>
            </a:r>
            <a:r>
              <a:rPr lang="fr-FR" b="1" i="1" u="sng" dirty="0" err="1">
                <a:solidFill>
                  <a:srgbClr val="92D050"/>
                </a:solidFill>
                <a:latin typeface="+mj-lt"/>
              </a:rPr>
              <a:t>term</a:t>
            </a:r>
            <a:r>
              <a:rPr lang="fr-FR" b="1" i="1" u="sng" dirty="0">
                <a:solidFill>
                  <a:srgbClr val="92D050"/>
                </a:solidFill>
                <a:latin typeface="+mj-lt"/>
              </a:rPr>
              <a:t> care</a:t>
            </a:r>
            <a:r>
              <a:rPr lang="fr-FR" dirty="0">
                <a:solidFill>
                  <a:srgbClr val="92D050"/>
                </a:solidFill>
                <a:latin typeface="+mj-lt"/>
              </a:rPr>
              <a:t> </a:t>
            </a:r>
            <a:r>
              <a:rPr lang="fr-FR" i="1" dirty="0">
                <a:solidFill>
                  <a:srgbClr val="1F497D"/>
                </a:solidFill>
                <a:latin typeface="+mj-lt"/>
              </a:rPr>
              <a:t>(</a:t>
            </a:r>
            <a:r>
              <a:rPr lang="fr-FR" i="1" dirty="0" err="1">
                <a:solidFill>
                  <a:srgbClr val="1F497D"/>
                </a:solidFill>
                <a:latin typeface="+mj-lt"/>
              </a:rPr>
              <a:t>Delilah</a:t>
            </a:r>
            <a:r>
              <a:rPr lang="fr-FR" i="1" dirty="0">
                <a:solidFill>
                  <a:srgbClr val="1F497D"/>
                </a:solidFill>
                <a:latin typeface="+mj-lt"/>
              </a:rPr>
              <a:t> O. </a:t>
            </a:r>
            <a:r>
              <a:rPr lang="fr-FR" i="1" dirty="0" err="1">
                <a:solidFill>
                  <a:srgbClr val="1F497D"/>
                </a:solidFill>
                <a:latin typeface="+mj-lt"/>
              </a:rPr>
              <a:t>Noronha</a:t>
            </a:r>
            <a:r>
              <a:rPr lang="fr-FR" i="1" dirty="0">
                <a:solidFill>
                  <a:srgbClr val="1F497D"/>
                </a:solidFill>
                <a:latin typeface="+mj-lt"/>
              </a:rPr>
              <a:t>, </a:t>
            </a:r>
            <a:r>
              <a:rPr lang="fr-FR" i="1" dirty="0" err="1">
                <a:solidFill>
                  <a:srgbClr val="1F497D"/>
                </a:solidFill>
                <a:latin typeface="+mj-lt"/>
              </a:rPr>
              <a:t>PsyD</a:t>
            </a:r>
            <a:r>
              <a:rPr lang="fr-FR" i="1" dirty="0">
                <a:solidFill>
                  <a:srgbClr val="1F497D"/>
                </a:solidFill>
                <a:latin typeface="+mj-lt"/>
              </a:rPr>
              <a:t>, Kathy Craig, OT, Christina Yee, CTRS, RTC, CDP, </a:t>
            </a:r>
            <a:r>
              <a:rPr lang="fr-FR" i="1" dirty="0" err="1">
                <a:solidFill>
                  <a:srgbClr val="1F497D"/>
                </a:solidFill>
                <a:latin typeface="+mj-lt"/>
              </a:rPr>
              <a:t>Goeffrey</a:t>
            </a:r>
            <a:r>
              <a:rPr lang="fr-FR" i="1" dirty="0">
                <a:solidFill>
                  <a:srgbClr val="1F497D"/>
                </a:solidFill>
                <a:latin typeface="+mj-lt"/>
              </a:rPr>
              <a:t> </a:t>
            </a:r>
            <a:r>
              <a:rPr lang="fr-FR" i="1" dirty="0" err="1">
                <a:solidFill>
                  <a:srgbClr val="1F497D"/>
                </a:solidFill>
                <a:latin typeface="+mj-lt"/>
              </a:rPr>
              <a:t>W.Lane</a:t>
            </a:r>
            <a:r>
              <a:rPr lang="fr-FR" i="1" dirty="0">
                <a:solidFill>
                  <a:srgbClr val="1F497D"/>
                </a:solidFill>
                <a:latin typeface="+mj-lt"/>
              </a:rPr>
              <a:t>, PhD, </a:t>
            </a:r>
            <a:r>
              <a:rPr lang="fr-FR" i="1" dirty="0" err="1">
                <a:solidFill>
                  <a:srgbClr val="1F497D"/>
                </a:solidFill>
                <a:latin typeface="+mj-lt"/>
              </a:rPr>
              <a:t>Levanne</a:t>
            </a:r>
            <a:r>
              <a:rPr lang="fr-FR" i="1" dirty="0">
                <a:solidFill>
                  <a:srgbClr val="1F497D"/>
                </a:solidFill>
                <a:latin typeface="+mj-lt"/>
              </a:rPr>
              <a:t> Hendrix, GNP, Jennifer </a:t>
            </a:r>
            <a:r>
              <a:rPr lang="fr-FR" i="1" dirty="0" err="1">
                <a:solidFill>
                  <a:srgbClr val="1F497D"/>
                </a:solidFill>
                <a:latin typeface="+mj-lt"/>
              </a:rPr>
              <a:t>Lam</a:t>
            </a:r>
            <a:r>
              <a:rPr lang="fr-FR" i="1" dirty="0">
                <a:solidFill>
                  <a:srgbClr val="1F497D"/>
                </a:solidFill>
                <a:latin typeface="+mj-lt"/>
              </a:rPr>
              <a:t>, RN, </a:t>
            </a:r>
            <a:r>
              <a:rPr lang="fr-FR" i="1" dirty="0" err="1">
                <a:solidFill>
                  <a:srgbClr val="1F497D"/>
                </a:solidFill>
                <a:latin typeface="+mj-lt"/>
              </a:rPr>
              <a:t>Cherina</a:t>
            </a:r>
            <a:r>
              <a:rPr lang="fr-FR" i="1" dirty="0">
                <a:solidFill>
                  <a:srgbClr val="1F497D"/>
                </a:solidFill>
                <a:latin typeface="+mj-lt"/>
              </a:rPr>
              <a:t> </a:t>
            </a:r>
            <a:r>
              <a:rPr lang="fr-FR" i="1" dirty="0" err="1">
                <a:solidFill>
                  <a:srgbClr val="1F497D"/>
                </a:solidFill>
                <a:latin typeface="+mj-lt"/>
              </a:rPr>
              <a:t>Tinio</a:t>
            </a:r>
            <a:r>
              <a:rPr lang="fr-FR" i="1" dirty="0">
                <a:solidFill>
                  <a:srgbClr val="1F497D"/>
                </a:solidFill>
                <a:latin typeface="+mj-lt"/>
              </a:rPr>
              <a:t>, RN, Ann </a:t>
            </a:r>
            <a:r>
              <a:rPr lang="fr-FR" i="1" dirty="0" err="1">
                <a:solidFill>
                  <a:srgbClr val="1F497D"/>
                </a:solidFill>
                <a:latin typeface="+mj-lt"/>
              </a:rPr>
              <a:t>Narciso</a:t>
            </a:r>
            <a:r>
              <a:rPr lang="fr-FR" i="1" dirty="0">
                <a:solidFill>
                  <a:srgbClr val="1F497D"/>
                </a:solidFill>
                <a:latin typeface="+mj-lt"/>
              </a:rPr>
              <a:t>, RN)</a:t>
            </a:r>
          </a:p>
          <a:p>
            <a:pPr algn="just">
              <a:lnSpc>
                <a:spcPct val="107000"/>
              </a:lnSpc>
            </a:pPr>
            <a:endParaRPr lang="fr-FR" sz="1000" b="1" i="1" dirty="0">
              <a:solidFill>
                <a:srgbClr val="1F497D"/>
              </a:solidFill>
              <a:latin typeface="+mj-lt"/>
              <a:ea typeface="Calibri" panose="020F0502020204030204" pitchFamily="34" charset="0"/>
              <a:cs typeface="Times New Roman" panose="02020603050405020304" pitchFamily="18" charset="0"/>
            </a:endParaRPr>
          </a:p>
          <a:p>
            <a:pPr algn="just"/>
            <a:r>
              <a:rPr lang="fr-FR" dirty="0">
                <a:solidFill>
                  <a:srgbClr val="1F497D"/>
                </a:solidFill>
                <a:latin typeface="+mj-lt"/>
              </a:rPr>
              <a:t>Le suivi de 14 résidents sur 10 mois a montré, sur 47 observations comportementales, </a:t>
            </a:r>
            <a:r>
              <a:rPr lang="fr-FR" b="1" u="sng" dirty="0">
                <a:solidFill>
                  <a:srgbClr val="1F497D"/>
                </a:solidFill>
                <a:latin typeface="+mj-lt"/>
              </a:rPr>
              <a:t>une proportion importante de médications évitées grâce à l’utilisation de PARO.</a:t>
            </a:r>
          </a:p>
          <a:p>
            <a:pPr algn="just">
              <a:lnSpc>
                <a:spcPct val="107000"/>
              </a:lnSpc>
            </a:pPr>
            <a:endParaRPr lang="fr-FR" b="1" i="1" dirty="0">
              <a:solidFill>
                <a:srgbClr val="1F497D"/>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8466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8917"/>
            <a:ext cx="8229600" cy="1714202"/>
          </a:xfrm>
        </p:spPr>
        <p:txBody>
          <a:bodyPr>
            <a:normAutofit/>
          </a:bodyPr>
          <a:lstStyle/>
          <a:p>
            <a:r>
              <a:rPr lang="fr-FR" sz="4000" b="1" dirty="0">
                <a:solidFill>
                  <a:schemeClr val="tx2"/>
                </a:solidFill>
                <a:latin typeface="Arial Rounded MT Bold" panose="020F0704030504030204" pitchFamily="34" charset="0"/>
              </a:rPr>
              <a:t>PARO</a:t>
            </a:r>
            <a:endParaRPr lang="fr-FR" sz="2800" b="1" dirty="0">
              <a:solidFill>
                <a:schemeClr val="tx2"/>
              </a:solidFill>
              <a:latin typeface="Arial Rounded MT Bold" panose="020F0704030504030204" pitchFamily="34" charset="0"/>
            </a:endParaRPr>
          </a:p>
        </p:txBody>
      </p:sp>
      <p:pic>
        <p:nvPicPr>
          <p:cNvPr id="8" name="Image 7" descr="PARO REFLET.jpg"/>
          <p:cNvPicPr>
            <a:picLocks noChangeAspect="1"/>
          </p:cNvPicPr>
          <p:nvPr/>
        </p:nvPicPr>
        <p:blipFill>
          <a:blip r:embed="rId2" cstate="print"/>
          <a:stretch>
            <a:fillRect/>
          </a:stretch>
        </p:blipFill>
        <p:spPr>
          <a:xfrm>
            <a:off x="2064106" y="2721136"/>
            <a:ext cx="5248155" cy="2532493"/>
          </a:xfrm>
          <a:prstGeom prst="rect">
            <a:avLst/>
          </a:prstGeom>
        </p:spPr>
      </p:pic>
      <p:sp>
        <p:nvSpPr>
          <p:cNvPr id="4" name="ZoneTexte 3"/>
          <p:cNvSpPr txBox="1"/>
          <p:nvPr/>
        </p:nvSpPr>
        <p:spPr>
          <a:xfrm>
            <a:off x="251520" y="5771782"/>
            <a:ext cx="8640960" cy="1077218"/>
          </a:xfrm>
          <a:prstGeom prst="rect">
            <a:avLst/>
          </a:prstGeom>
          <a:noFill/>
        </p:spPr>
        <p:txBody>
          <a:bodyPr wrap="square" rtlCol="0">
            <a:spAutoFit/>
          </a:bodyPr>
          <a:lstStyle/>
          <a:p>
            <a:pPr algn="ctr"/>
            <a:r>
              <a:rPr lang="fr-FR" sz="2400" b="1" dirty="0">
                <a:solidFill>
                  <a:srgbClr val="1F497D"/>
                </a:solidFill>
              </a:rPr>
              <a:t>Inno3Med</a:t>
            </a:r>
          </a:p>
          <a:p>
            <a:pPr algn="ctr"/>
            <a:r>
              <a:rPr lang="fr-FR" dirty="0">
                <a:solidFill>
                  <a:srgbClr val="1F497D"/>
                </a:solidFill>
              </a:rPr>
              <a:t>Distributeur PARO pour la France</a:t>
            </a:r>
            <a:r>
              <a:rPr lang="fr-FR" sz="2000" dirty="0">
                <a:solidFill>
                  <a:srgbClr val="1F497D"/>
                </a:solidFill>
              </a:rPr>
              <a:t> </a:t>
            </a:r>
          </a:p>
          <a:p>
            <a:pPr marL="342900" indent="-342900" algn="ctr">
              <a:buFont typeface="Wingdings" panose="05000000000000000000" pitchFamily="2" charset="2"/>
              <a:buChar char="("/>
            </a:pPr>
            <a:r>
              <a:rPr lang="fr-FR" sz="2000" b="1" dirty="0">
                <a:solidFill>
                  <a:srgbClr val="92D050"/>
                </a:solidFill>
              </a:rPr>
              <a:t>09 53 50 59 78 – e-mail: contact@phoque-paro.fr – www.phoque-paro.fr </a:t>
            </a:r>
            <a:endParaRPr lang="fr-FR" sz="2000" dirty="0">
              <a:solidFill>
                <a:srgbClr val="92D050"/>
              </a:solidFill>
            </a:endParaRPr>
          </a:p>
        </p:txBody>
      </p:sp>
      <p:sp>
        <p:nvSpPr>
          <p:cNvPr id="5" name="ZoneTexte 3"/>
          <p:cNvSpPr txBox="1"/>
          <p:nvPr/>
        </p:nvSpPr>
        <p:spPr>
          <a:xfrm>
            <a:off x="45840" y="1336141"/>
            <a:ext cx="9098160" cy="1384995"/>
          </a:xfrm>
          <a:prstGeom prst="rect">
            <a:avLst/>
          </a:prstGeom>
          <a:noFill/>
        </p:spPr>
        <p:txBody>
          <a:bodyPr wrap="square" rtlCol="0">
            <a:spAutoFit/>
          </a:bodyPr>
          <a:lstStyle/>
          <a:p>
            <a:pPr algn="ctr">
              <a:lnSpc>
                <a:spcPct val="150000"/>
              </a:lnSpc>
            </a:pPr>
            <a:r>
              <a:rPr lang="fr-FR" sz="2400" b="1" i="1" dirty="0">
                <a:solidFill>
                  <a:srgbClr val="92D050"/>
                </a:solidFill>
              </a:rPr>
              <a:t>Votre interlocuteur:</a:t>
            </a:r>
          </a:p>
          <a:p>
            <a:pPr algn="ctr"/>
            <a:r>
              <a:rPr lang="fr-FR" sz="2400" b="1" dirty="0">
                <a:solidFill>
                  <a:srgbClr val="1F497D"/>
                </a:solidFill>
              </a:rPr>
              <a:t>  – Référent régional PARO</a:t>
            </a:r>
          </a:p>
          <a:p>
            <a:pPr algn="ctr"/>
            <a:r>
              <a:rPr lang="fr-FR" sz="2400" b="1" dirty="0">
                <a:solidFill>
                  <a:srgbClr val="1F497D"/>
                </a:solidFill>
              </a:rPr>
              <a:t>Tél:  – e-mail: </a:t>
            </a:r>
          </a:p>
        </p:txBody>
      </p:sp>
      <p:sp>
        <p:nvSpPr>
          <p:cNvPr id="3" name="Rectangle 2"/>
          <p:cNvSpPr/>
          <p:nvPr/>
        </p:nvSpPr>
        <p:spPr>
          <a:xfrm>
            <a:off x="3018849" y="5184000"/>
            <a:ext cx="3338671" cy="523220"/>
          </a:xfrm>
          <a:prstGeom prst="rect">
            <a:avLst/>
          </a:prstGeom>
        </p:spPr>
        <p:txBody>
          <a:bodyPr wrap="none">
            <a:spAutoFit/>
          </a:bodyPr>
          <a:lstStyle/>
          <a:p>
            <a:r>
              <a:rPr lang="fr-FR" sz="2800" b="1" dirty="0">
                <a:solidFill>
                  <a:srgbClr val="1F497D"/>
                </a:solidFill>
                <a:effectLst>
                  <a:outerShdw blurRad="38100" dist="38100" dir="2700000" algn="tl">
                    <a:srgbClr val="000000">
                      <a:alpha val="43137"/>
                    </a:srgbClr>
                  </a:outerShdw>
                </a:effectLst>
              </a:rPr>
              <a:t>www.phoque-paro.fr</a:t>
            </a:r>
            <a:endParaRPr lang="en-GB" sz="2800" dirty="0">
              <a:solidFill>
                <a:srgbClr val="1F497D"/>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9000"/>
            <a:ext cx="8229600" cy="1143000"/>
          </a:xfrm>
        </p:spPr>
        <p:txBody>
          <a:bodyPr>
            <a:normAutofit/>
          </a:bodyPr>
          <a:lstStyle/>
          <a:p>
            <a:r>
              <a:rPr lang="fr-FR" sz="3600" b="1" dirty="0">
                <a:solidFill>
                  <a:srgbClr val="1F497D"/>
                </a:solidFill>
                <a:latin typeface="Arial Rounded MT Bold" panose="020F0704030504030204" pitchFamily="34" charset="0"/>
              </a:rPr>
              <a:t>Pourquoi un phoque?</a:t>
            </a:r>
          </a:p>
        </p:txBody>
      </p:sp>
      <p:sp>
        <p:nvSpPr>
          <p:cNvPr id="6" name="ZoneTexte 5"/>
          <p:cNvSpPr txBox="1"/>
          <p:nvPr/>
        </p:nvSpPr>
        <p:spPr>
          <a:xfrm>
            <a:off x="117000" y="1019319"/>
            <a:ext cx="8915400" cy="5940088"/>
          </a:xfrm>
          <a:prstGeom prst="rect">
            <a:avLst/>
          </a:prstGeom>
          <a:noFill/>
        </p:spPr>
        <p:txBody>
          <a:bodyPr wrap="square" rtlCol="0">
            <a:spAutoFit/>
          </a:bodyPr>
          <a:lstStyle/>
          <a:p>
            <a:pPr algn="just"/>
            <a:r>
              <a:rPr lang="fr-FR" sz="2000" dirty="0">
                <a:solidFill>
                  <a:srgbClr val="1F497D"/>
                </a:solidFill>
              </a:rPr>
              <a:t>Avoir choisi un phoque n’est pas anodin:</a:t>
            </a:r>
          </a:p>
          <a:p>
            <a:pPr marL="342900" indent="-342900" algn="just">
              <a:buClr>
                <a:srgbClr val="1F497D"/>
              </a:buClr>
              <a:buFont typeface="Calibri" panose="020F0502020204030204" pitchFamily="34" charset="0"/>
              <a:buChar char="•"/>
            </a:pPr>
            <a:r>
              <a:rPr lang="fr-FR" sz="2000" dirty="0">
                <a:solidFill>
                  <a:srgbClr val="1F497D"/>
                </a:solidFill>
              </a:rPr>
              <a:t>Les traits de cet animal (forme, fourrure, sons émis) inspirent confiance à travers une certaine innocence, alors que des animaux domestiques (type chien ou chat) peuvent pour certain être rattachés à des risques de griffure ou de morsure. </a:t>
            </a:r>
          </a:p>
          <a:p>
            <a:pPr marL="342900" indent="-342900" algn="just">
              <a:buClr>
                <a:srgbClr val="1F497D"/>
              </a:buClr>
              <a:buFont typeface="Calibri" panose="020F0502020204030204" pitchFamily="34" charset="0"/>
              <a:buChar char="•"/>
            </a:pPr>
            <a:r>
              <a:rPr lang="fr-FR" sz="2000" dirty="0">
                <a:solidFill>
                  <a:srgbClr val="1F497D"/>
                </a:solidFill>
              </a:rPr>
              <a:t>Peu de personnes sont familières avec la démarche des phoques et leurs caractéristiques physiques, ce qui a permis d’adapter PARO en accentuant certains traits qui joueront un rôle prépondérant dans la communication non-verbale avec les patients ou les résidents : </a:t>
            </a:r>
          </a:p>
          <a:p>
            <a:pPr marL="800100" lvl="1" indent="-342900" algn="just">
              <a:buClr>
                <a:srgbClr val="1F497D"/>
              </a:buClr>
              <a:buFont typeface="Courier New" panose="02070309020205020404" pitchFamily="49" charset="0"/>
              <a:buChar char="o"/>
            </a:pPr>
            <a:r>
              <a:rPr lang="fr-FR" sz="2000" b="1" dirty="0">
                <a:solidFill>
                  <a:srgbClr val="1F497D"/>
                </a:solidFill>
              </a:rPr>
              <a:t>Les yeux ont été agrandis </a:t>
            </a:r>
            <a:r>
              <a:rPr lang="fr-FR" sz="2000" dirty="0">
                <a:solidFill>
                  <a:srgbClr val="1F497D"/>
                </a:solidFill>
              </a:rPr>
              <a:t>(élément central de communication), </a:t>
            </a:r>
            <a:r>
              <a:rPr lang="fr-FR" sz="2000" b="1" dirty="0">
                <a:solidFill>
                  <a:srgbClr val="1F497D"/>
                </a:solidFill>
              </a:rPr>
              <a:t>la bouche a été affinée </a:t>
            </a:r>
            <a:r>
              <a:rPr lang="fr-FR" sz="2000" dirty="0">
                <a:solidFill>
                  <a:srgbClr val="1F497D"/>
                </a:solidFill>
              </a:rPr>
              <a:t>pour être moins agressive, </a:t>
            </a:r>
            <a:r>
              <a:rPr lang="fr-FR" sz="2000" b="1" dirty="0">
                <a:solidFill>
                  <a:srgbClr val="1F497D"/>
                </a:solidFill>
              </a:rPr>
              <a:t>la tête a été arrondie </a:t>
            </a:r>
            <a:r>
              <a:rPr lang="fr-FR" sz="2000" dirty="0">
                <a:solidFill>
                  <a:srgbClr val="1F497D"/>
                </a:solidFill>
              </a:rPr>
              <a:t>et </a:t>
            </a:r>
            <a:r>
              <a:rPr lang="fr-FR" sz="2000" b="1" dirty="0">
                <a:solidFill>
                  <a:srgbClr val="1F497D"/>
                </a:solidFill>
              </a:rPr>
              <a:t>les mouvements étudiés </a:t>
            </a:r>
            <a:r>
              <a:rPr lang="fr-FR" sz="2000" dirty="0">
                <a:solidFill>
                  <a:srgbClr val="1F497D"/>
                </a:solidFill>
              </a:rPr>
              <a:t>pour être </a:t>
            </a:r>
            <a:r>
              <a:rPr lang="fr-FR" sz="2000" b="1" dirty="0">
                <a:solidFill>
                  <a:srgbClr val="1F497D"/>
                </a:solidFill>
              </a:rPr>
              <a:t>de faible amplitude </a:t>
            </a:r>
            <a:r>
              <a:rPr lang="fr-FR" sz="2000" dirty="0">
                <a:solidFill>
                  <a:srgbClr val="1F497D"/>
                </a:solidFill>
              </a:rPr>
              <a:t>et </a:t>
            </a:r>
            <a:r>
              <a:rPr lang="fr-FR" sz="2000" b="1" dirty="0">
                <a:solidFill>
                  <a:srgbClr val="1F497D"/>
                </a:solidFill>
              </a:rPr>
              <a:t>non agressifs</a:t>
            </a:r>
            <a:r>
              <a:rPr lang="fr-FR" sz="2000" dirty="0">
                <a:solidFill>
                  <a:srgbClr val="1F497D"/>
                </a:solidFill>
              </a:rPr>
              <a:t>, le tout afin de maximiser le capital confiance et le potentiel vecteur communication de PARO. </a:t>
            </a:r>
          </a:p>
          <a:p>
            <a:pPr marL="342900" indent="-342900" algn="just">
              <a:buClr>
                <a:srgbClr val="1F497D"/>
              </a:buClr>
              <a:buFont typeface="Calibri" panose="020F0502020204030204" pitchFamily="34" charset="0"/>
              <a:buChar char="•"/>
            </a:pPr>
            <a:r>
              <a:rPr lang="fr-FR" sz="2000" dirty="0">
                <a:solidFill>
                  <a:srgbClr val="1F497D"/>
                </a:solidFill>
              </a:rPr>
              <a:t>Adapter sous forme robotique la démarche d’un animal familier, donc reconnue de tous, pourrait mener à des comparaisons anxiogènes entre le réel et l’automate. </a:t>
            </a:r>
          </a:p>
          <a:p>
            <a:pPr marL="342900" indent="-342900" algn="just">
              <a:buClr>
                <a:srgbClr val="1F497D"/>
              </a:buClr>
              <a:buFont typeface="Calibri" panose="020F0502020204030204" pitchFamily="34" charset="0"/>
              <a:buChar char="•"/>
            </a:pPr>
            <a:r>
              <a:rPr lang="fr-FR" sz="2000" dirty="0">
                <a:solidFill>
                  <a:srgbClr val="1F497D"/>
                </a:solidFill>
              </a:rPr>
              <a:t>Un phoque comme PARO amène au contraire la curiosité et stimule l’éveil des personnes, et sa forme réconfortante permet notamment de le serrer dans les bras sans appréhension.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9000"/>
            <a:ext cx="8229600" cy="1143000"/>
          </a:xfrm>
        </p:spPr>
        <p:txBody>
          <a:bodyPr>
            <a:normAutofit/>
          </a:bodyPr>
          <a:lstStyle/>
          <a:p>
            <a:r>
              <a:rPr lang="fr-FR" sz="3600" b="1" dirty="0">
                <a:solidFill>
                  <a:srgbClr val="1F497D"/>
                </a:solidFill>
                <a:latin typeface="Arial Rounded MT Bold" panose="020F0704030504030204" pitchFamily="34" charset="0"/>
              </a:rPr>
              <a:t>Comment PARO fonctionne-t-il ?</a:t>
            </a:r>
          </a:p>
        </p:txBody>
      </p:sp>
      <p:sp>
        <p:nvSpPr>
          <p:cNvPr id="6" name="ZoneTexte 5"/>
          <p:cNvSpPr txBox="1"/>
          <p:nvPr/>
        </p:nvSpPr>
        <p:spPr>
          <a:xfrm>
            <a:off x="251520" y="1269000"/>
            <a:ext cx="8784976" cy="5193729"/>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solidFill>
                  <a:srgbClr val="1F497D"/>
                </a:solidFill>
              </a:rPr>
              <a:t>Recouvert d’une fourrure bactéricide, PARO est équipé de sept moteurs, qui lui permettent de : </a:t>
            </a:r>
          </a:p>
          <a:p>
            <a:pPr marL="800100" lvl="1" indent="-342900" algn="just">
              <a:buClr>
                <a:srgbClr val="1F497D"/>
              </a:buClr>
              <a:buFont typeface="Courier New" panose="02070309020205020404" pitchFamily="49" charset="0"/>
              <a:buChar char="o"/>
            </a:pPr>
            <a:r>
              <a:rPr lang="fr-FR" sz="2000" dirty="0">
                <a:solidFill>
                  <a:srgbClr val="1F497D"/>
                </a:solidFill>
              </a:rPr>
              <a:t>Bouger la tête (haut, bas, droite, gauche). La tête de PARO est renforcée en polycarbonate (utilisé pour les vitres pare-balles) afin d’assurer un niveau de robustesse en adéquation avec l’environnement d’utilisation de PARO.</a:t>
            </a:r>
          </a:p>
          <a:p>
            <a:pPr marL="800100" lvl="1" indent="-342900" algn="just">
              <a:buClr>
                <a:srgbClr val="1F497D"/>
              </a:buClr>
              <a:buFont typeface="Courier New" panose="02070309020205020404" pitchFamily="49" charset="0"/>
              <a:buChar char="o"/>
            </a:pPr>
            <a:r>
              <a:rPr lang="fr-FR" sz="2000" dirty="0">
                <a:solidFill>
                  <a:srgbClr val="1F497D"/>
                </a:solidFill>
              </a:rPr>
              <a:t>Cligner des yeux</a:t>
            </a:r>
          </a:p>
          <a:p>
            <a:pPr marL="800100" lvl="1" indent="-342900" algn="just">
              <a:buClr>
                <a:srgbClr val="1F497D"/>
              </a:buClr>
              <a:buFont typeface="Courier New" panose="02070309020205020404" pitchFamily="49" charset="0"/>
              <a:buChar char="o"/>
            </a:pPr>
            <a:r>
              <a:rPr lang="fr-FR" sz="2000" dirty="0">
                <a:solidFill>
                  <a:srgbClr val="1F497D"/>
                </a:solidFill>
              </a:rPr>
              <a:t>Remuer la queue et actionner ses deux nageoires latérales</a:t>
            </a:r>
          </a:p>
          <a:p>
            <a:pPr marL="171450" indent="-171450" algn="just">
              <a:buClr>
                <a:srgbClr val="1F497D"/>
              </a:buClr>
              <a:buFont typeface="Calibri" panose="020F0502020204030204" pitchFamily="34" charset="0"/>
              <a:buChar char="•"/>
            </a:pPr>
            <a:endParaRPr lang="fr-FR" sz="1050" dirty="0">
              <a:solidFill>
                <a:srgbClr val="1F497D"/>
              </a:solidFill>
            </a:endParaRPr>
          </a:p>
          <a:p>
            <a:pPr marL="342900" indent="-342900" algn="just">
              <a:buClr>
                <a:srgbClr val="1F497D"/>
              </a:buClr>
              <a:buFont typeface="Calibri" panose="020F0502020204030204" pitchFamily="34" charset="0"/>
              <a:buChar char="•"/>
            </a:pPr>
            <a:r>
              <a:rPr lang="fr-FR" sz="2000" dirty="0">
                <a:solidFill>
                  <a:srgbClr val="1F497D"/>
                </a:solidFill>
              </a:rPr>
              <a:t>Le son de sa voix provient d’un réel enregistrement de bébé phoque.</a:t>
            </a:r>
          </a:p>
          <a:p>
            <a:pPr marL="171450" indent="-171450" algn="just">
              <a:buClr>
                <a:srgbClr val="1F497D"/>
              </a:buClr>
              <a:buFont typeface="Calibri" panose="020F0502020204030204" pitchFamily="34" charset="0"/>
              <a:buChar char="•"/>
            </a:pPr>
            <a:endParaRPr lang="fr-FR" sz="1050" dirty="0">
              <a:solidFill>
                <a:srgbClr val="1F497D"/>
              </a:solidFill>
            </a:endParaRPr>
          </a:p>
          <a:p>
            <a:pPr marL="342900" indent="-342900" algn="just">
              <a:buClr>
                <a:srgbClr val="1F497D"/>
              </a:buClr>
              <a:buFont typeface="Calibri" panose="020F0502020204030204" pitchFamily="34" charset="0"/>
              <a:buChar char="•"/>
            </a:pPr>
            <a:r>
              <a:rPr lang="fr-FR" sz="2000" dirty="0">
                <a:solidFill>
                  <a:srgbClr val="1F497D"/>
                </a:solidFill>
              </a:rPr>
              <a:t>Une douzaine de capteurs (toucher, positionnement, lumière) et trois microphones (détection de la provenance du son par triangulation) renvoient des informations sur l’interaction avec le résident à un algorithme, qui adapte en conséquence les mouvements et l’intonation du PARO afin de fournir à chaque patient la meilleure interaction possible. </a:t>
            </a:r>
          </a:p>
          <a:p>
            <a:pPr marL="171450" indent="-171450" algn="just">
              <a:buClr>
                <a:srgbClr val="1F497D"/>
              </a:buClr>
              <a:buFont typeface="Calibri" panose="020F0502020204030204" pitchFamily="34" charset="0"/>
              <a:buChar char="•"/>
            </a:pPr>
            <a:endParaRPr lang="fr-FR" sz="1050" dirty="0">
              <a:solidFill>
                <a:srgbClr val="1F497D"/>
              </a:solidFill>
            </a:endParaRPr>
          </a:p>
          <a:p>
            <a:pPr marL="342900" indent="-342900" algn="just">
              <a:buClr>
                <a:srgbClr val="1F497D"/>
              </a:buClr>
              <a:buFont typeface="Calibri" panose="020F0502020204030204" pitchFamily="34" charset="0"/>
              <a:buChar char="•"/>
            </a:pPr>
            <a:r>
              <a:rPr lang="fr-FR" sz="2000" dirty="0">
                <a:solidFill>
                  <a:srgbClr val="1F497D"/>
                </a:solidFill>
              </a:rPr>
              <a:t>PARO peut donc communiquer au patient des émotions telle que la joie, la surprise ou le mécontentement.</a:t>
            </a:r>
          </a:p>
        </p:txBody>
      </p:sp>
    </p:spTree>
    <p:extLst>
      <p:ext uri="{BB962C8B-B14F-4D97-AF65-F5344CB8AC3E}">
        <p14:creationId xmlns:p14="http://schemas.microsoft.com/office/powerpoint/2010/main" val="2041645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372" y="1523156"/>
            <a:ext cx="4762051" cy="3137001"/>
          </a:xfrm>
          <a:prstGeom prst="rect">
            <a:avLst/>
          </a:prstGeom>
        </p:spPr>
      </p:pic>
      <p:sp>
        <p:nvSpPr>
          <p:cNvPr id="35843" name="Rectangle 3"/>
          <p:cNvSpPr>
            <a:spLocks noGrp="1" noChangeArrowheads="1"/>
          </p:cNvSpPr>
          <p:nvPr>
            <p:ph type="title"/>
          </p:nvPr>
        </p:nvSpPr>
        <p:spPr>
          <a:xfrm>
            <a:off x="1" y="76643"/>
            <a:ext cx="9144000" cy="742357"/>
          </a:xfrm>
        </p:spPr>
        <p:txBody>
          <a:bodyPr>
            <a:noAutofit/>
          </a:bodyPr>
          <a:lstStyle/>
          <a:p>
            <a:pPr eaLnBrk="1" hangingPunct="1"/>
            <a:r>
              <a:rPr lang="da-DK" sz="3600" b="1" dirty="0">
                <a:solidFill>
                  <a:srgbClr val="1F497D"/>
                </a:solidFill>
                <a:latin typeface="Arial Rounded MT Bold" panose="020F0704030504030204" pitchFamily="34" charset="0"/>
              </a:rPr>
              <a:t>Descriptif technique de PARO</a:t>
            </a:r>
            <a:br>
              <a:rPr lang="da-DK" sz="3600" b="1" dirty="0">
                <a:solidFill>
                  <a:srgbClr val="1F497D"/>
                </a:solidFill>
                <a:latin typeface="Arial Rounded MT Bold" panose="020F0704030504030204" pitchFamily="34" charset="0"/>
              </a:rPr>
            </a:br>
            <a:endParaRPr lang="en-US" altLang="ja-JP" sz="900" dirty="0">
              <a:solidFill>
                <a:srgbClr val="1F497D"/>
              </a:solidFill>
              <a:latin typeface="Arial Rounded MT Bold" panose="020F0704030504030204" pitchFamily="34" charset="0"/>
            </a:endParaRPr>
          </a:p>
        </p:txBody>
      </p:sp>
      <p:sp>
        <p:nvSpPr>
          <p:cNvPr id="35844" name="Text Box 5"/>
          <p:cNvSpPr txBox="1">
            <a:spLocks noChangeArrowheads="1"/>
          </p:cNvSpPr>
          <p:nvPr/>
        </p:nvSpPr>
        <p:spPr bwMode="auto">
          <a:xfrm>
            <a:off x="117000" y="842369"/>
            <a:ext cx="3224213" cy="707886"/>
          </a:xfrm>
          <a:prstGeom prst="rect">
            <a:avLst/>
          </a:prstGeom>
          <a:noFill/>
          <a:ln w="9525">
            <a:noFill/>
            <a:miter lim="800000"/>
            <a:headEnd/>
            <a:tailEnd/>
          </a:ln>
        </p:spPr>
        <p:txBody>
          <a:bodyPr>
            <a:spAutoFit/>
          </a:bodyPr>
          <a:lstStyle/>
          <a:p>
            <a:r>
              <a:rPr lang="da-DK" sz="2000" b="1" dirty="0">
                <a:solidFill>
                  <a:srgbClr val="92D050"/>
                </a:solidFill>
                <a:effectLst>
                  <a:outerShdw blurRad="38100" dist="38100" dir="2700000" algn="tl">
                    <a:srgbClr val="000000">
                      <a:alpha val="43137"/>
                    </a:srgbClr>
                  </a:outerShdw>
                </a:effectLst>
              </a:rPr>
              <a:t>Dimensions 29 x 55 x 18 cm Poids 2.5 kg</a:t>
            </a:r>
          </a:p>
        </p:txBody>
      </p:sp>
      <p:sp>
        <p:nvSpPr>
          <p:cNvPr id="35869" name="Text Box 9"/>
          <p:cNvSpPr txBox="1">
            <a:spLocks noChangeArrowheads="1"/>
          </p:cNvSpPr>
          <p:nvPr/>
        </p:nvSpPr>
        <p:spPr bwMode="auto">
          <a:xfrm>
            <a:off x="7138439" y="3293315"/>
            <a:ext cx="1963737" cy="708026"/>
          </a:xfrm>
          <a:prstGeom prst="rect">
            <a:avLst/>
          </a:prstGeom>
          <a:noFill/>
          <a:ln w="9525">
            <a:noFill/>
            <a:miter lim="800000"/>
            <a:headEnd/>
            <a:tailEnd/>
          </a:ln>
        </p:spPr>
        <p:txBody>
          <a:bodyPr>
            <a:spAutoFit/>
          </a:bodyPr>
          <a:lstStyle/>
          <a:p>
            <a:r>
              <a:rPr lang="da-DK" sz="2000" b="1" dirty="0">
                <a:solidFill>
                  <a:srgbClr val="92D050"/>
                </a:solidFill>
                <a:effectLst>
                  <a:outerShdw blurRad="38100" dist="38100" dir="2700000" algn="tl">
                    <a:srgbClr val="000000">
                      <a:alpha val="43137"/>
                    </a:srgbClr>
                  </a:outerShdw>
                </a:effectLst>
              </a:rPr>
              <a:t>Capteur de position</a:t>
            </a:r>
            <a:endParaRPr kumimoji="1" lang="en-US" altLang="ja-JP" sz="2000" b="1" dirty="0">
              <a:solidFill>
                <a:srgbClr val="92D050"/>
              </a:solidFill>
              <a:effectLst>
                <a:outerShdw blurRad="38100" dist="38100" dir="2700000" algn="tl">
                  <a:srgbClr val="000000">
                    <a:alpha val="43137"/>
                  </a:srgbClr>
                </a:outerShdw>
              </a:effectLst>
              <a:latin typeface="Arial" pitchFamily="34" charset="0"/>
            </a:endParaRPr>
          </a:p>
        </p:txBody>
      </p:sp>
      <p:grpSp>
        <p:nvGrpSpPr>
          <p:cNvPr id="35846" name="Group 11"/>
          <p:cNvGrpSpPr>
            <a:grpSpLocks/>
          </p:cNvGrpSpPr>
          <p:nvPr/>
        </p:nvGrpSpPr>
        <p:grpSpPr bwMode="auto">
          <a:xfrm>
            <a:off x="1933631" y="2563813"/>
            <a:ext cx="6759583" cy="3767138"/>
            <a:chOff x="1317" y="1933"/>
            <a:chExt cx="4258" cy="2373"/>
          </a:xfrm>
        </p:grpSpPr>
        <p:sp>
          <p:nvSpPr>
            <p:cNvPr id="35863" name="Text Box 13"/>
            <p:cNvSpPr txBox="1">
              <a:spLocks noChangeArrowheads="1"/>
            </p:cNvSpPr>
            <p:nvPr/>
          </p:nvSpPr>
          <p:spPr bwMode="auto">
            <a:xfrm>
              <a:off x="2366" y="3860"/>
              <a:ext cx="3209" cy="446"/>
            </a:xfrm>
            <a:prstGeom prst="rect">
              <a:avLst/>
            </a:prstGeom>
            <a:noFill/>
            <a:ln w="9525">
              <a:noFill/>
              <a:miter lim="800000"/>
              <a:headEnd/>
              <a:tailEnd/>
            </a:ln>
          </p:spPr>
          <p:txBody>
            <a:bodyPr wrap="square">
              <a:spAutoFit/>
            </a:bodyPr>
            <a:lstStyle/>
            <a:p>
              <a:r>
                <a:rPr kumimoji="1" lang="en-US" altLang="ja-JP" sz="2000" b="1" dirty="0">
                  <a:solidFill>
                    <a:schemeClr val="bg2">
                      <a:lumMod val="50000"/>
                    </a:schemeClr>
                  </a:solidFill>
                  <a:effectLst>
                    <a:outerShdw blurRad="38100" dist="38100" dir="2700000" algn="tl">
                      <a:srgbClr val="000000">
                        <a:alpha val="43137"/>
                      </a:srgbClr>
                    </a:outerShdw>
                  </a:effectLst>
                </a:rPr>
                <a:t>7 </a:t>
              </a:r>
              <a:r>
                <a:rPr kumimoji="1" lang="en-US" altLang="ja-JP" sz="2000" b="1" dirty="0" err="1">
                  <a:solidFill>
                    <a:schemeClr val="bg2">
                      <a:lumMod val="50000"/>
                    </a:schemeClr>
                  </a:solidFill>
                  <a:effectLst>
                    <a:outerShdw blurRad="38100" dist="38100" dir="2700000" algn="tl">
                      <a:srgbClr val="000000">
                        <a:alpha val="43137"/>
                      </a:srgbClr>
                    </a:outerShdw>
                  </a:effectLst>
                </a:rPr>
                <a:t>moteurs</a:t>
              </a:r>
              <a:r>
                <a:rPr kumimoji="1" lang="en-US" altLang="ja-JP" sz="2000" b="1" dirty="0">
                  <a:solidFill>
                    <a:schemeClr val="bg2">
                      <a:lumMod val="50000"/>
                    </a:schemeClr>
                  </a:solidFill>
                  <a:effectLst>
                    <a:outerShdw blurRad="38100" dist="38100" dir="2700000" algn="tl">
                      <a:srgbClr val="000000">
                        <a:alpha val="43137"/>
                      </a:srgbClr>
                    </a:outerShdw>
                  </a:effectLst>
                </a:rPr>
                <a:t> : </a:t>
              </a:r>
              <a:r>
                <a:rPr lang="da-DK" altLang="ja-JP" sz="2000" dirty="0">
                  <a:solidFill>
                    <a:srgbClr val="1F497D"/>
                  </a:solidFill>
                </a:rPr>
                <a:t>cou </a:t>
              </a:r>
              <a:r>
                <a:rPr lang="da-DK" sz="2000" dirty="0">
                  <a:solidFill>
                    <a:srgbClr val="1F497D"/>
                  </a:solidFill>
                </a:rPr>
                <a:t>(2), nageoires latérales (2), nageoire arrière (1), paupières (2)</a:t>
              </a:r>
              <a:endParaRPr kumimoji="1" lang="en-US" altLang="ja-JP" sz="2000" dirty="0">
                <a:solidFill>
                  <a:srgbClr val="1F497D"/>
                </a:solidFill>
              </a:endParaRPr>
            </a:p>
          </p:txBody>
        </p:sp>
        <p:sp>
          <p:nvSpPr>
            <p:cNvPr id="35864" name="Line 14"/>
            <p:cNvSpPr>
              <a:spLocks noChangeShapeType="1"/>
            </p:cNvSpPr>
            <p:nvPr/>
          </p:nvSpPr>
          <p:spPr bwMode="auto">
            <a:xfrm flipH="1" flipV="1">
              <a:off x="2950" y="2568"/>
              <a:ext cx="435" cy="1324"/>
            </a:xfrm>
            <a:prstGeom prst="line">
              <a:avLst/>
            </a:prstGeom>
            <a:noFill/>
            <a:ln w="9525">
              <a:solidFill>
                <a:schemeClr val="bg2">
                  <a:lumMod val="50000"/>
                </a:schemeClr>
              </a:solidFill>
              <a:prstDash val="solid"/>
              <a:miter lim="800000"/>
              <a:headEnd/>
              <a:tailEnd type="triangle" w="med" len="med"/>
            </a:ln>
          </p:spPr>
          <p:txBody>
            <a:bodyPr wrap="none"/>
            <a:lstStyle/>
            <a:p>
              <a:endParaRPr lang="da-DK"/>
            </a:p>
          </p:txBody>
        </p:sp>
        <p:sp>
          <p:nvSpPr>
            <p:cNvPr id="35865" name="Line 15"/>
            <p:cNvSpPr>
              <a:spLocks noChangeShapeType="1"/>
            </p:cNvSpPr>
            <p:nvPr/>
          </p:nvSpPr>
          <p:spPr bwMode="auto">
            <a:xfrm flipH="1" flipV="1">
              <a:off x="2330" y="2454"/>
              <a:ext cx="1055" cy="1412"/>
            </a:xfrm>
            <a:prstGeom prst="line">
              <a:avLst/>
            </a:prstGeom>
            <a:noFill/>
            <a:ln w="9525">
              <a:solidFill>
                <a:schemeClr val="bg2">
                  <a:lumMod val="50000"/>
                </a:schemeClr>
              </a:solidFill>
              <a:prstDash val="solid"/>
              <a:miter lim="800000"/>
              <a:headEnd/>
              <a:tailEnd type="triangle" w="med" len="med"/>
            </a:ln>
          </p:spPr>
          <p:txBody>
            <a:bodyPr wrap="none"/>
            <a:lstStyle/>
            <a:p>
              <a:endParaRPr lang="da-DK"/>
            </a:p>
          </p:txBody>
        </p:sp>
        <p:sp>
          <p:nvSpPr>
            <p:cNvPr id="35866" name="Line 16"/>
            <p:cNvSpPr>
              <a:spLocks noChangeShapeType="1"/>
            </p:cNvSpPr>
            <p:nvPr/>
          </p:nvSpPr>
          <p:spPr bwMode="auto">
            <a:xfrm flipV="1">
              <a:off x="1317" y="2433"/>
              <a:ext cx="680" cy="964"/>
            </a:xfrm>
            <a:prstGeom prst="line">
              <a:avLst/>
            </a:prstGeom>
            <a:noFill/>
            <a:ln w="6350">
              <a:solidFill>
                <a:srgbClr val="1F497D"/>
              </a:solidFill>
              <a:prstDash val="dash"/>
              <a:miter lim="800000"/>
              <a:headEnd/>
              <a:tailEnd type="triangle" w="med" len="med"/>
            </a:ln>
          </p:spPr>
          <p:txBody>
            <a:bodyPr wrap="none"/>
            <a:lstStyle/>
            <a:p>
              <a:endParaRPr lang="da-DK"/>
            </a:p>
          </p:txBody>
        </p:sp>
        <p:sp>
          <p:nvSpPr>
            <p:cNvPr id="35867" name="Line 17"/>
            <p:cNvSpPr>
              <a:spLocks noChangeShapeType="1"/>
            </p:cNvSpPr>
            <p:nvPr/>
          </p:nvSpPr>
          <p:spPr bwMode="auto">
            <a:xfrm flipV="1">
              <a:off x="3385" y="2873"/>
              <a:ext cx="81" cy="1014"/>
            </a:xfrm>
            <a:prstGeom prst="line">
              <a:avLst/>
            </a:prstGeom>
            <a:noFill/>
            <a:ln w="9525">
              <a:solidFill>
                <a:schemeClr val="bg2">
                  <a:lumMod val="50000"/>
                </a:schemeClr>
              </a:solidFill>
              <a:prstDash val="solid"/>
              <a:miter lim="800000"/>
              <a:headEnd/>
              <a:tailEnd type="triangle" w="med" len="med"/>
            </a:ln>
          </p:spPr>
          <p:txBody>
            <a:bodyPr wrap="none"/>
            <a:lstStyle/>
            <a:p>
              <a:endParaRPr lang="da-DK"/>
            </a:p>
          </p:txBody>
        </p:sp>
        <p:sp>
          <p:nvSpPr>
            <p:cNvPr id="35868" name="Line 18"/>
            <p:cNvSpPr>
              <a:spLocks noChangeShapeType="1"/>
            </p:cNvSpPr>
            <p:nvPr/>
          </p:nvSpPr>
          <p:spPr bwMode="auto">
            <a:xfrm flipV="1">
              <a:off x="3385" y="1933"/>
              <a:ext cx="469" cy="1954"/>
            </a:xfrm>
            <a:prstGeom prst="line">
              <a:avLst/>
            </a:prstGeom>
            <a:noFill/>
            <a:ln w="9525">
              <a:solidFill>
                <a:schemeClr val="bg2">
                  <a:lumMod val="50000"/>
                </a:schemeClr>
              </a:solidFill>
              <a:prstDash val="solid"/>
              <a:miter lim="800000"/>
              <a:headEnd/>
              <a:tailEnd type="triangle" w="med" len="med"/>
            </a:ln>
          </p:spPr>
          <p:txBody>
            <a:bodyPr wrap="none"/>
            <a:lstStyle/>
            <a:p>
              <a:endParaRPr lang="da-DK"/>
            </a:p>
          </p:txBody>
        </p:sp>
      </p:grpSp>
      <p:grpSp>
        <p:nvGrpSpPr>
          <p:cNvPr id="35847" name="Group 19"/>
          <p:cNvGrpSpPr>
            <a:grpSpLocks/>
          </p:cNvGrpSpPr>
          <p:nvPr/>
        </p:nvGrpSpPr>
        <p:grpSpPr bwMode="auto">
          <a:xfrm>
            <a:off x="4325938" y="2997198"/>
            <a:ext cx="4889500" cy="2190750"/>
            <a:chOff x="2699" y="1888"/>
            <a:chExt cx="3080" cy="1380"/>
          </a:xfrm>
        </p:grpSpPr>
        <p:sp>
          <p:nvSpPr>
            <p:cNvPr id="35861" name="Text Box 21"/>
            <p:cNvSpPr txBox="1">
              <a:spLocks noChangeArrowheads="1"/>
            </p:cNvSpPr>
            <p:nvPr/>
          </p:nvSpPr>
          <p:spPr bwMode="auto">
            <a:xfrm>
              <a:off x="4499" y="2628"/>
              <a:ext cx="1280" cy="640"/>
            </a:xfrm>
            <a:prstGeom prst="rect">
              <a:avLst/>
            </a:prstGeom>
            <a:noFill/>
            <a:ln w="9525">
              <a:noFill/>
              <a:miter lim="800000"/>
              <a:headEnd/>
              <a:tailEnd/>
            </a:ln>
          </p:spPr>
          <p:txBody>
            <a:bodyPr wrap="square">
              <a:spAutoFit/>
            </a:bodyPr>
            <a:lstStyle/>
            <a:p>
              <a:r>
                <a:rPr lang="da-DK" sz="2000" b="1" dirty="0">
                  <a:solidFill>
                    <a:srgbClr val="FFC000"/>
                  </a:solidFill>
                  <a:effectLst>
                    <a:outerShdw blurRad="38100" dist="38100" dir="2700000" algn="tl">
                      <a:srgbClr val="000000">
                        <a:alpha val="43137"/>
                      </a:srgbClr>
                    </a:outerShdw>
                  </a:effectLst>
                </a:rPr>
                <a:t>Capteur de lumière</a:t>
              </a:r>
            </a:p>
            <a:p>
              <a:r>
                <a:rPr kumimoji="1" lang="en-US" altLang="ja-JP" sz="2000" dirty="0">
                  <a:solidFill>
                    <a:srgbClr val="1F497D"/>
                  </a:solidFill>
                </a:rPr>
                <a:t>(</a:t>
              </a:r>
              <a:r>
                <a:rPr kumimoji="1" lang="en-US" altLang="ja-JP" sz="2000" dirty="0" err="1">
                  <a:solidFill>
                    <a:srgbClr val="1F497D"/>
                  </a:solidFill>
                </a:rPr>
                <a:t>nez</a:t>
              </a:r>
              <a:r>
                <a:rPr kumimoji="1" lang="en-US" altLang="ja-JP" sz="2000" dirty="0">
                  <a:solidFill>
                    <a:srgbClr val="1F497D"/>
                  </a:solidFill>
                </a:rPr>
                <a:t>)</a:t>
              </a:r>
            </a:p>
          </p:txBody>
        </p:sp>
        <p:sp>
          <p:nvSpPr>
            <p:cNvPr id="35862" name="Line 22"/>
            <p:cNvSpPr>
              <a:spLocks noChangeShapeType="1"/>
            </p:cNvSpPr>
            <p:nvPr/>
          </p:nvSpPr>
          <p:spPr bwMode="auto">
            <a:xfrm flipH="1" flipV="1">
              <a:off x="2699" y="1888"/>
              <a:ext cx="1772" cy="907"/>
            </a:xfrm>
            <a:prstGeom prst="line">
              <a:avLst/>
            </a:prstGeom>
            <a:noFill/>
            <a:ln w="22225">
              <a:solidFill>
                <a:srgbClr val="FFC000"/>
              </a:solidFill>
              <a:prstDash val="dash"/>
              <a:miter lim="800000"/>
              <a:headEnd/>
              <a:tailEnd type="triangle" w="med" len="med"/>
            </a:ln>
          </p:spPr>
          <p:txBody>
            <a:bodyPr wrap="none"/>
            <a:lstStyle/>
            <a:p>
              <a:endParaRPr lang="da-DK"/>
            </a:p>
          </p:txBody>
        </p:sp>
      </p:grpSp>
      <p:sp>
        <p:nvSpPr>
          <p:cNvPr id="35859" name="Text Box 25"/>
          <p:cNvSpPr txBox="1">
            <a:spLocks noChangeArrowheads="1"/>
          </p:cNvSpPr>
          <p:nvPr/>
        </p:nvSpPr>
        <p:spPr bwMode="auto">
          <a:xfrm>
            <a:off x="7138439" y="1112738"/>
            <a:ext cx="1943101" cy="708025"/>
          </a:xfrm>
          <a:prstGeom prst="rect">
            <a:avLst/>
          </a:prstGeom>
          <a:noFill/>
          <a:ln w="9525">
            <a:noFill/>
            <a:miter lim="800000"/>
            <a:headEnd/>
            <a:tailEnd/>
          </a:ln>
        </p:spPr>
        <p:txBody>
          <a:bodyPr wrap="square">
            <a:spAutoFit/>
          </a:bodyPr>
          <a:lstStyle/>
          <a:p>
            <a:r>
              <a:rPr lang="da-DK" sz="2000" b="1" dirty="0">
                <a:solidFill>
                  <a:srgbClr val="92D050"/>
                </a:solidFill>
                <a:effectLst>
                  <a:outerShdw blurRad="38100" dist="38100" dir="2700000" algn="tl">
                    <a:srgbClr val="000000">
                      <a:alpha val="43137"/>
                    </a:srgbClr>
                  </a:outerShdw>
                </a:effectLst>
              </a:rPr>
              <a:t>Son</a:t>
            </a:r>
          </a:p>
          <a:p>
            <a:pPr lvl="0"/>
            <a:r>
              <a:rPr lang="da-DK" sz="2000" dirty="0">
                <a:solidFill>
                  <a:srgbClr val="1F497D"/>
                </a:solidFill>
              </a:rPr>
              <a:t>3 microphones</a:t>
            </a:r>
            <a:endParaRPr kumimoji="1" lang="en-US" altLang="ja-JP" sz="2000" dirty="0">
              <a:solidFill>
                <a:srgbClr val="1F497D"/>
              </a:solidFill>
              <a:latin typeface="Arial" pitchFamily="34" charset="0"/>
            </a:endParaRPr>
          </a:p>
        </p:txBody>
      </p:sp>
      <p:grpSp>
        <p:nvGrpSpPr>
          <p:cNvPr id="35849" name="Group 29"/>
          <p:cNvGrpSpPr>
            <a:grpSpLocks/>
          </p:cNvGrpSpPr>
          <p:nvPr/>
        </p:nvGrpSpPr>
        <p:grpSpPr bwMode="auto">
          <a:xfrm>
            <a:off x="234953" y="1907193"/>
            <a:ext cx="4859341" cy="4591051"/>
            <a:chOff x="161" y="1245"/>
            <a:chExt cx="3061" cy="2892"/>
          </a:xfrm>
        </p:grpSpPr>
        <p:sp>
          <p:nvSpPr>
            <p:cNvPr id="35853" name="Text Box 30"/>
            <p:cNvSpPr txBox="1">
              <a:spLocks noChangeArrowheads="1"/>
            </p:cNvSpPr>
            <p:nvPr/>
          </p:nvSpPr>
          <p:spPr bwMode="auto">
            <a:xfrm>
              <a:off x="161" y="3109"/>
              <a:ext cx="2218" cy="1028"/>
            </a:xfrm>
            <a:prstGeom prst="rect">
              <a:avLst/>
            </a:prstGeom>
            <a:noFill/>
            <a:ln w="9525">
              <a:noFill/>
              <a:miter lim="800000"/>
              <a:headEnd/>
              <a:tailEnd/>
            </a:ln>
          </p:spPr>
          <p:txBody>
            <a:bodyPr wrap="square">
              <a:spAutoFit/>
            </a:bodyPr>
            <a:lstStyle/>
            <a:p>
              <a:pPr lvl="0"/>
              <a:r>
                <a:rPr lang="da-DK" altLang="ja-JP" sz="2000" b="1" dirty="0">
                  <a:solidFill>
                    <a:srgbClr val="1F497D"/>
                  </a:solidFill>
                  <a:effectLst>
                    <a:outerShdw blurRad="38100" dist="38100" dir="2700000" algn="tl">
                      <a:srgbClr val="000000">
                        <a:alpha val="43137"/>
                      </a:srgbClr>
                    </a:outerShdw>
                  </a:effectLst>
                </a:rPr>
                <a:t>Capteurs tactiles : </a:t>
              </a:r>
              <a:r>
                <a:rPr lang="da-DK" sz="2000" dirty="0">
                  <a:solidFill>
                    <a:srgbClr val="1F497D"/>
                  </a:solidFill>
                </a:rPr>
                <a:t>12 capteurs sur le dos, les nageoires latérales et arrières, sous le menton, au niveau des moustaches</a:t>
              </a:r>
              <a:endParaRPr kumimoji="1" lang="en-US" altLang="ja-JP" sz="2000" dirty="0">
                <a:solidFill>
                  <a:srgbClr val="1F497D"/>
                </a:solidFill>
                <a:latin typeface="Arial" pitchFamily="34" charset="0"/>
              </a:endParaRPr>
            </a:p>
          </p:txBody>
        </p:sp>
        <p:sp>
          <p:nvSpPr>
            <p:cNvPr id="35855" name="Line 33"/>
            <p:cNvSpPr>
              <a:spLocks noChangeShapeType="1"/>
            </p:cNvSpPr>
            <p:nvPr/>
          </p:nvSpPr>
          <p:spPr bwMode="auto">
            <a:xfrm flipV="1">
              <a:off x="1237" y="2330"/>
              <a:ext cx="1303" cy="794"/>
            </a:xfrm>
            <a:prstGeom prst="line">
              <a:avLst/>
            </a:prstGeom>
            <a:noFill/>
            <a:ln w="6350">
              <a:solidFill>
                <a:srgbClr val="1F497D"/>
              </a:solidFill>
              <a:prstDash val="dash"/>
              <a:miter lim="800000"/>
              <a:headEnd/>
              <a:tailEnd type="triangle" w="med" len="med"/>
            </a:ln>
          </p:spPr>
          <p:txBody>
            <a:bodyPr wrap="none"/>
            <a:lstStyle/>
            <a:p>
              <a:endParaRPr lang="da-DK"/>
            </a:p>
          </p:txBody>
        </p:sp>
        <p:sp>
          <p:nvSpPr>
            <p:cNvPr id="35856" name="Line 34"/>
            <p:cNvSpPr>
              <a:spLocks noChangeShapeType="1"/>
            </p:cNvSpPr>
            <p:nvPr/>
          </p:nvSpPr>
          <p:spPr bwMode="auto">
            <a:xfrm flipV="1">
              <a:off x="1237" y="2516"/>
              <a:ext cx="1985" cy="604"/>
            </a:xfrm>
            <a:prstGeom prst="line">
              <a:avLst/>
            </a:prstGeom>
            <a:noFill/>
            <a:ln w="6350">
              <a:solidFill>
                <a:srgbClr val="1F497D"/>
              </a:solidFill>
              <a:prstDash val="dash"/>
              <a:miter lim="800000"/>
              <a:headEnd/>
              <a:tailEnd type="triangle" w="med" len="med"/>
            </a:ln>
          </p:spPr>
          <p:txBody>
            <a:bodyPr wrap="none"/>
            <a:lstStyle/>
            <a:p>
              <a:endParaRPr lang="da-DK"/>
            </a:p>
          </p:txBody>
        </p:sp>
        <p:sp>
          <p:nvSpPr>
            <p:cNvPr id="35857" name="Line 35"/>
            <p:cNvSpPr>
              <a:spLocks noChangeShapeType="1"/>
            </p:cNvSpPr>
            <p:nvPr/>
          </p:nvSpPr>
          <p:spPr bwMode="auto">
            <a:xfrm flipV="1">
              <a:off x="1238" y="1245"/>
              <a:ext cx="1926" cy="1858"/>
            </a:xfrm>
            <a:custGeom>
              <a:avLst/>
              <a:gdLst>
                <a:gd name="connsiteX0" fmla="*/ 0 w 2087564"/>
                <a:gd name="connsiteY0" fmla="*/ 0 h 3851275"/>
                <a:gd name="connsiteX1" fmla="*/ 2087564 w 2087564"/>
                <a:gd name="connsiteY1" fmla="*/ 3851275 h 3851275"/>
                <a:gd name="connsiteX0" fmla="*/ 0 w 3058235"/>
                <a:gd name="connsiteY0" fmla="*/ 0 h 2894671"/>
                <a:gd name="connsiteX1" fmla="*/ 3058235 w 3058235"/>
                <a:gd name="connsiteY1" fmla="*/ 2894671 h 2894671"/>
                <a:gd name="connsiteX0" fmla="*/ 0 w 3058235"/>
                <a:gd name="connsiteY0" fmla="*/ 0 h 2950586"/>
                <a:gd name="connsiteX1" fmla="*/ 3058235 w 3058235"/>
                <a:gd name="connsiteY1" fmla="*/ 2894671 h 2950586"/>
              </a:gdLst>
              <a:ahLst/>
              <a:cxnLst>
                <a:cxn ang="0">
                  <a:pos x="connsiteX0" y="connsiteY0"/>
                </a:cxn>
                <a:cxn ang="0">
                  <a:pos x="connsiteX1" y="connsiteY1"/>
                </a:cxn>
              </a:cxnLst>
              <a:rect l="l" t="t" r="r" b="b"/>
              <a:pathLst>
                <a:path w="3058235" h="2950586">
                  <a:moveTo>
                    <a:pt x="0" y="0"/>
                  </a:moveTo>
                  <a:cubicBezTo>
                    <a:pt x="695855" y="1283758"/>
                    <a:pt x="1278916" y="3313491"/>
                    <a:pt x="3058235" y="2894671"/>
                  </a:cubicBezTo>
                </a:path>
              </a:pathLst>
            </a:custGeom>
            <a:noFill/>
            <a:ln w="6350">
              <a:solidFill>
                <a:srgbClr val="1F497D"/>
              </a:solidFill>
              <a:prstDash val="dash"/>
              <a:miter lim="800000"/>
              <a:headEnd/>
              <a:tailEnd type="triangle" w="med" len="med"/>
            </a:ln>
          </p:spPr>
          <p:txBody>
            <a:bodyPr wrap="none"/>
            <a:lstStyle/>
            <a:p>
              <a:endParaRPr lang="da-DK"/>
            </a:p>
          </p:txBody>
        </p:sp>
      </p:grpSp>
      <p:sp>
        <p:nvSpPr>
          <p:cNvPr id="35850" name="Text Box 38"/>
          <p:cNvSpPr txBox="1">
            <a:spLocks noChangeArrowheads="1"/>
          </p:cNvSpPr>
          <p:nvPr/>
        </p:nvSpPr>
        <p:spPr bwMode="auto">
          <a:xfrm>
            <a:off x="162042" y="1663199"/>
            <a:ext cx="2636838" cy="1846659"/>
          </a:xfrm>
          <a:prstGeom prst="rect">
            <a:avLst/>
          </a:prstGeom>
          <a:noFill/>
          <a:ln w="9525">
            <a:noFill/>
            <a:miter lim="800000"/>
            <a:headEnd/>
            <a:tailEnd/>
          </a:ln>
        </p:spPr>
        <p:txBody>
          <a:bodyPr wrap="square">
            <a:spAutoFit/>
          </a:bodyPr>
          <a:lstStyle/>
          <a:p>
            <a:r>
              <a:rPr lang="da-DK" sz="2000" dirty="0">
                <a:solidFill>
                  <a:srgbClr val="1F497D"/>
                </a:solidFill>
              </a:rPr>
              <a:t>Apprend à reconnaître certains mots</a:t>
            </a:r>
          </a:p>
          <a:p>
            <a:endParaRPr lang="da-DK" sz="1100" dirty="0">
              <a:solidFill>
                <a:srgbClr val="1F497D"/>
              </a:solidFill>
            </a:endParaRPr>
          </a:p>
          <a:p>
            <a:r>
              <a:rPr lang="da-DK" sz="2000" dirty="0">
                <a:solidFill>
                  <a:srgbClr val="1F497D"/>
                </a:solidFill>
              </a:rPr>
              <a:t>Emet différents sons (joie, surprise, mécontentement)</a:t>
            </a:r>
          </a:p>
        </p:txBody>
      </p:sp>
      <p:sp>
        <p:nvSpPr>
          <p:cNvPr id="35851" name="Tekstboks 36"/>
          <p:cNvSpPr txBox="1">
            <a:spLocks noChangeArrowheads="1"/>
          </p:cNvSpPr>
          <p:nvPr/>
        </p:nvSpPr>
        <p:spPr bwMode="auto">
          <a:xfrm>
            <a:off x="7138439" y="2082193"/>
            <a:ext cx="2122487" cy="1015663"/>
          </a:xfrm>
          <a:prstGeom prst="rect">
            <a:avLst/>
          </a:prstGeom>
          <a:noFill/>
          <a:ln w="9525">
            <a:noFill/>
            <a:miter lim="800000"/>
            <a:headEnd/>
            <a:tailEnd/>
          </a:ln>
        </p:spPr>
        <p:txBody>
          <a:bodyPr>
            <a:spAutoFit/>
          </a:bodyPr>
          <a:lstStyle/>
          <a:p>
            <a:r>
              <a:rPr lang="da-DK" sz="2000" b="1" dirty="0">
                <a:solidFill>
                  <a:srgbClr val="92D050"/>
                </a:solidFill>
                <a:effectLst>
                  <a:outerShdw blurRad="38100" dist="38100" dir="2700000" algn="tl">
                    <a:srgbClr val="000000">
                      <a:alpha val="43137"/>
                    </a:srgbClr>
                  </a:outerShdw>
                </a:effectLst>
              </a:rPr>
              <a:t>Capteur de chaleur</a:t>
            </a:r>
          </a:p>
          <a:p>
            <a:r>
              <a:rPr lang="da-DK" sz="2000" dirty="0">
                <a:solidFill>
                  <a:srgbClr val="1F497D"/>
                </a:solidFill>
              </a:rPr>
              <a:t>(sécurité)</a:t>
            </a:r>
          </a:p>
        </p:txBody>
      </p:sp>
      <p:sp>
        <p:nvSpPr>
          <p:cNvPr id="31" name="Line 14"/>
          <p:cNvSpPr>
            <a:spLocks noChangeShapeType="1"/>
          </p:cNvSpPr>
          <p:nvPr/>
        </p:nvSpPr>
        <p:spPr bwMode="auto">
          <a:xfrm flipH="1" flipV="1">
            <a:off x="4649086" y="2940793"/>
            <a:ext cx="573791" cy="2721820"/>
          </a:xfrm>
          <a:prstGeom prst="line">
            <a:avLst/>
          </a:prstGeom>
          <a:noFill/>
          <a:ln w="9525">
            <a:solidFill>
              <a:schemeClr val="bg2">
                <a:lumMod val="50000"/>
              </a:schemeClr>
            </a:solidFill>
            <a:prstDash val="solid"/>
            <a:miter lim="800000"/>
            <a:headEnd/>
            <a:tailEnd type="triangle" w="med" len="med"/>
          </a:ln>
        </p:spPr>
        <p:txBody>
          <a:bodyPr wrap="none"/>
          <a:lstStyle/>
          <a:p>
            <a:endParaRPr lang="da-DK"/>
          </a:p>
        </p:txBody>
      </p:sp>
      <p:sp>
        <p:nvSpPr>
          <p:cNvPr id="32" name="Line 35"/>
          <p:cNvSpPr>
            <a:spLocks noChangeShapeType="1"/>
          </p:cNvSpPr>
          <p:nvPr/>
        </p:nvSpPr>
        <p:spPr bwMode="auto">
          <a:xfrm flipV="1">
            <a:off x="1943492" y="3091656"/>
            <a:ext cx="1713409" cy="1791727"/>
          </a:xfrm>
          <a:prstGeom prst="line">
            <a:avLst/>
          </a:prstGeom>
          <a:noFill/>
          <a:ln w="6350">
            <a:solidFill>
              <a:srgbClr val="1F497D"/>
            </a:solidFill>
            <a:prstDash val="dash"/>
            <a:miter lim="800000"/>
            <a:headEnd/>
            <a:tailEnd type="triangle" w="med" len="med"/>
          </a:ln>
        </p:spPr>
        <p:txBody>
          <a:bodyPr wrap="none"/>
          <a:lstStyle/>
          <a:p>
            <a:endParaRPr lang="da-DK"/>
          </a:p>
        </p:txBody>
      </p:sp>
      <p:sp>
        <p:nvSpPr>
          <p:cNvPr id="33" name="Line 35"/>
          <p:cNvSpPr>
            <a:spLocks noChangeShapeType="1"/>
          </p:cNvSpPr>
          <p:nvPr/>
        </p:nvSpPr>
        <p:spPr bwMode="auto">
          <a:xfrm flipV="1">
            <a:off x="1943927" y="1642952"/>
            <a:ext cx="3950843" cy="3244198"/>
          </a:xfrm>
          <a:custGeom>
            <a:avLst/>
            <a:gdLst>
              <a:gd name="connsiteX0" fmla="*/ 0 w 1714080"/>
              <a:gd name="connsiteY0" fmla="*/ 0 h 3582372"/>
              <a:gd name="connsiteX1" fmla="*/ 1714080 w 1714080"/>
              <a:gd name="connsiteY1" fmla="*/ 3582372 h 3582372"/>
              <a:gd name="connsiteX0" fmla="*/ 0 w 3950843"/>
              <a:gd name="connsiteY0" fmla="*/ 0 h 2949326"/>
              <a:gd name="connsiteX1" fmla="*/ 3950843 w 3950843"/>
              <a:gd name="connsiteY1" fmla="*/ 2949326 h 2949326"/>
              <a:gd name="connsiteX0" fmla="*/ 0 w 3950843"/>
              <a:gd name="connsiteY0" fmla="*/ 0 h 3244198"/>
              <a:gd name="connsiteX1" fmla="*/ 3950843 w 3950843"/>
              <a:gd name="connsiteY1" fmla="*/ 2949326 h 3244198"/>
            </a:gdLst>
            <a:ahLst/>
            <a:cxnLst>
              <a:cxn ang="0">
                <a:pos x="connsiteX0" y="connsiteY0"/>
              </a:cxn>
              <a:cxn ang="0">
                <a:pos x="connsiteX1" y="connsiteY1"/>
              </a:cxn>
            </a:cxnLst>
            <a:rect l="l" t="t" r="r" b="b"/>
            <a:pathLst>
              <a:path w="3950843" h="3244198">
                <a:moveTo>
                  <a:pt x="0" y="0"/>
                </a:moveTo>
                <a:cubicBezTo>
                  <a:pt x="571360" y="1194124"/>
                  <a:pt x="1156787" y="4188912"/>
                  <a:pt x="3950843" y="2949326"/>
                </a:cubicBezTo>
              </a:path>
            </a:pathLst>
          </a:custGeom>
          <a:noFill/>
          <a:ln w="6350">
            <a:solidFill>
              <a:srgbClr val="1F497D"/>
            </a:solidFill>
            <a:prstDash val="dash"/>
            <a:miter lim="800000"/>
            <a:headEnd/>
            <a:tailEnd type="triangle" w="med" len="med"/>
          </a:ln>
        </p:spPr>
        <p:txBody>
          <a:bodyPr wrap="none"/>
          <a:lstStyle/>
          <a:p>
            <a:endParaRPr lang="da-DK"/>
          </a:p>
        </p:txBody>
      </p:sp>
      <p:sp>
        <p:nvSpPr>
          <p:cNvPr id="29" name="Oval 28"/>
          <p:cNvSpPr/>
          <p:nvPr/>
        </p:nvSpPr>
        <p:spPr>
          <a:xfrm rot="1354964">
            <a:off x="3816604" y="3444361"/>
            <a:ext cx="490479" cy="175745"/>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964966" y="3097856"/>
            <a:ext cx="490479" cy="271213"/>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079245" y="3695701"/>
            <a:ext cx="490479" cy="271213"/>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938148" y="1835097"/>
            <a:ext cx="490479" cy="271213"/>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918789" y="1939171"/>
            <a:ext cx="690099" cy="332115"/>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rot="2515098">
            <a:off x="3577632" y="2879065"/>
            <a:ext cx="328759" cy="232532"/>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20860353">
            <a:off x="4468184" y="3228617"/>
            <a:ext cx="328759" cy="232532"/>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263839" y="2490747"/>
            <a:ext cx="630932" cy="308253"/>
          </a:xfrm>
          <a:prstGeom prst="ellipse">
            <a:avLst/>
          </a:prstGeom>
          <a:solidFill>
            <a:srgbClr val="B9CDE5">
              <a:alpha val="49804"/>
            </a:srgbClr>
          </a:solidFill>
          <a:ln w="9525">
            <a:solidFill>
              <a:srgbClr val="46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Line 35"/>
          <p:cNvSpPr>
            <a:spLocks noChangeShapeType="1"/>
          </p:cNvSpPr>
          <p:nvPr/>
        </p:nvSpPr>
        <p:spPr bwMode="auto">
          <a:xfrm flipV="1">
            <a:off x="1943492" y="3451379"/>
            <a:ext cx="2571453" cy="1452771"/>
          </a:xfrm>
          <a:prstGeom prst="line">
            <a:avLst/>
          </a:prstGeom>
          <a:noFill/>
          <a:ln w="6350">
            <a:solidFill>
              <a:srgbClr val="1F497D"/>
            </a:solidFill>
            <a:prstDash val="dash"/>
            <a:miter lim="800000"/>
            <a:headEnd/>
            <a:tailEnd type="triangle" w="med" len="med"/>
          </a:ln>
        </p:spPr>
        <p:txBody>
          <a:bodyPr wrap="none"/>
          <a:lstStyle/>
          <a:p>
            <a:endParaRPr lang="da-DK"/>
          </a:p>
        </p:txBody>
      </p:sp>
    </p:spTree>
    <p:extLst>
      <p:ext uri="{BB962C8B-B14F-4D97-AF65-F5344CB8AC3E}">
        <p14:creationId xmlns:p14="http://schemas.microsoft.com/office/powerpoint/2010/main" val="408465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309896" y="9000"/>
            <a:ext cx="7427168" cy="1143000"/>
          </a:xfrm>
        </p:spPr>
        <p:txBody>
          <a:bodyPr>
            <a:normAutofit/>
          </a:bodyPr>
          <a:lstStyle/>
          <a:p>
            <a:r>
              <a:rPr lang="da-DK" sz="3600" b="1" dirty="0">
                <a:solidFill>
                  <a:schemeClr val="tx2"/>
                </a:solidFill>
                <a:latin typeface="Arial Rounded MT Bold" panose="020F0704030504030204" pitchFamily="34" charset="0"/>
              </a:rPr>
              <a:t>A l’intérieur de PARO...</a:t>
            </a: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7000" y="4014000"/>
            <a:ext cx="4658338" cy="262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pcb02"/>
          <p:cNvPicPr>
            <a:picLocks noChangeAspect="1" noChangeArrowheads="1"/>
          </p:cNvPicPr>
          <p:nvPr/>
        </p:nvPicPr>
        <p:blipFill>
          <a:blip r:embed="rId4" cstate="print"/>
          <a:srcRect/>
          <a:stretch>
            <a:fillRect/>
          </a:stretch>
        </p:blipFill>
        <p:spPr>
          <a:xfrm>
            <a:off x="5517000" y="1346360"/>
            <a:ext cx="3076876" cy="230981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191196"/>
            <a:ext cx="4968552" cy="2622291"/>
          </a:xfrm>
          <a:prstGeom prst="rect">
            <a:avLst/>
          </a:prstGeom>
        </p:spPr>
      </p:pic>
    </p:spTree>
    <p:extLst>
      <p:ext uri="{BB962C8B-B14F-4D97-AF65-F5344CB8AC3E}">
        <p14:creationId xmlns:p14="http://schemas.microsoft.com/office/powerpoint/2010/main" val="350826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0532" y="37575"/>
            <a:ext cx="8229600" cy="1143000"/>
          </a:xfrm>
        </p:spPr>
        <p:txBody>
          <a:bodyPr>
            <a:normAutofit/>
          </a:bodyPr>
          <a:lstStyle/>
          <a:p>
            <a:pPr lvl="0">
              <a:spcBef>
                <a:spcPts val="0"/>
              </a:spcBef>
            </a:pPr>
            <a:r>
              <a:rPr lang="fr-FR" sz="3600" b="1" dirty="0">
                <a:solidFill>
                  <a:srgbClr val="1F497D"/>
                </a:solidFill>
                <a:latin typeface="Arial Rounded MT Bold" panose="020F0704030504030204" pitchFamily="34" charset="0"/>
                <a:ea typeface="+mn-ea"/>
                <a:cs typeface="+mn-cs"/>
              </a:rPr>
              <a:t>Précautions d’emploi : préambule</a:t>
            </a:r>
            <a:endParaRPr lang="en-GB" sz="3600" dirty="0"/>
          </a:p>
        </p:txBody>
      </p:sp>
      <p:sp>
        <p:nvSpPr>
          <p:cNvPr id="7" name="Content Placeholder 6"/>
          <p:cNvSpPr>
            <a:spLocks noGrp="1"/>
          </p:cNvSpPr>
          <p:nvPr>
            <p:ph idx="1"/>
          </p:nvPr>
        </p:nvSpPr>
        <p:spPr>
          <a:xfrm>
            <a:off x="325231" y="1193532"/>
            <a:ext cx="8620201" cy="5257800"/>
          </a:xfrm>
        </p:spPr>
        <p:txBody>
          <a:bodyPr>
            <a:noAutofit/>
          </a:bodyPr>
          <a:lstStyle/>
          <a:p>
            <a:pPr algn="just">
              <a:buClr>
                <a:srgbClr val="1F497D"/>
              </a:buClr>
              <a:buFont typeface="Calibri" panose="020F0502020204030204" pitchFamily="34" charset="0"/>
              <a:buChar char="•"/>
            </a:pPr>
            <a:r>
              <a:rPr lang="fr-FR" sz="2000" dirty="0">
                <a:solidFill>
                  <a:srgbClr val="1F497D"/>
                </a:solidFill>
              </a:rPr>
              <a:t>Prendre connaissance et lire en détail le manuel d’utilisation et le livret de formation; PARO est un robot électronique avec une batterie rechargeable, les précautions d’usage sur ce type de matériel sont donc à respecter (éviter le contact avec l’eau, les surchauffes…).</a:t>
            </a:r>
          </a:p>
          <a:p>
            <a:pPr algn="just">
              <a:buClr>
                <a:srgbClr val="1F497D"/>
              </a:buClr>
              <a:buFont typeface="Calibri" panose="020F0502020204030204" pitchFamily="34" charset="0"/>
              <a:buChar char="•"/>
            </a:pPr>
            <a:endParaRPr lang="fr-FR" sz="2000" dirty="0">
              <a:solidFill>
                <a:srgbClr val="1F497D"/>
              </a:solidFill>
            </a:endParaRPr>
          </a:p>
          <a:p>
            <a:pPr>
              <a:buClr>
                <a:srgbClr val="1F497D"/>
              </a:buClr>
              <a:buFont typeface="Calibri" panose="020F0502020204030204" pitchFamily="34" charset="0"/>
              <a:buChar char="•"/>
            </a:pPr>
            <a:r>
              <a:rPr lang="fr-FR" sz="2000" dirty="0">
                <a:solidFill>
                  <a:srgbClr val="1F497D"/>
                </a:solidFill>
              </a:rPr>
              <a:t>Paro est un outil dédié à la prise en charge</a:t>
            </a:r>
            <a:br>
              <a:rPr lang="fr-FR" sz="2000" dirty="0">
                <a:solidFill>
                  <a:srgbClr val="1F497D"/>
                </a:solidFill>
              </a:rPr>
            </a:br>
            <a:r>
              <a:rPr lang="fr-FR" sz="2000" dirty="0">
                <a:solidFill>
                  <a:srgbClr val="1F497D"/>
                </a:solidFill>
              </a:rPr>
              <a:t>des personnes souffrant de troubles du </a:t>
            </a:r>
            <a:br>
              <a:rPr lang="fr-FR" sz="2000" dirty="0">
                <a:solidFill>
                  <a:srgbClr val="1F497D"/>
                </a:solidFill>
              </a:rPr>
            </a:br>
            <a:r>
              <a:rPr lang="fr-FR" sz="2000" dirty="0">
                <a:solidFill>
                  <a:srgbClr val="1F497D"/>
                </a:solidFill>
              </a:rPr>
              <a:t>comportement ou de la communication, il</a:t>
            </a:r>
            <a:br>
              <a:rPr lang="fr-FR" sz="2000" dirty="0">
                <a:solidFill>
                  <a:srgbClr val="1F497D"/>
                </a:solidFill>
              </a:rPr>
            </a:br>
            <a:r>
              <a:rPr lang="fr-FR" sz="2000" dirty="0">
                <a:solidFill>
                  <a:srgbClr val="1F497D"/>
                </a:solidFill>
              </a:rPr>
              <a:t>doit faire l’objet d’un accompagnement par</a:t>
            </a:r>
            <a:br>
              <a:rPr lang="fr-FR" sz="2000" dirty="0">
                <a:solidFill>
                  <a:srgbClr val="1F497D"/>
                </a:solidFill>
              </a:rPr>
            </a:br>
            <a:r>
              <a:rPr lang="fr-FR" sz="2000" dirty="0">
                <a:solidFill>
                  <a:srgbClr val="1F497D"/>
                </a:solidFill>
              </a:rPr>
              <a:t>un membre de l’équipe et ne doit pas être</a:t>
            </a:r>
            <a:br>
              <a:rPr lang="fr-FR" sz="2000" dirty="0">
                <a:solidFill>
                  <a:srgbClr val="1F497D"/>
                </a:solidFill>
              </a:rPr>
            </a:br>
            <a:r>
              <a:rPr lang="fr-FR" sz="2000" dirty="0">
                <a:solidFill>
                  <a:srgbClr val="1F497D"/>
                </a:solidFill>
              </a:rPr>
              <a:t>laissé sans surveillance auprès des résidents.</a:t>
            </a:r>
          </a:p>
          <a:p>
            <a:pPr>
              <a:buClr>
                <a:srgbClr val="1F497D"/>
              </a:buClr>
              <a:buFont typeface="Calibri" panose="020F0502020204030204" pitchFamily="34" charset="0"/>
              <a:buChar char="•"/>
            </a:pPr>
            <a:endParaRPr lang="fr-FR" sz="2000" dirty="0">
              <a:solidFill>
                <a:srgbClr val="1F497D"/>
              </a:solidFill>
            </a:endParaRPr>
          </a:p>
          <a:p>
            <a:pPr algn="just">
              <a:buClr>
                <a:srgbClr val="1F497D"/>
              </a:buClr>
              <a:buFont typeface="Calibri" panose="020F0502020204030204" pitchFamily="34" charset="0"/>
              <a:buChar char="•"/>
            </a:pPr>
            <a:r>
              <a:rPr lang="fr-FR" sz="2000" dirty="0">
                <a:solidFill>
                  <a:srgbClr val="1F497D"/>
                </a:solidFill>
              </a:rPr>
              <a:t>Garder le carton de Paro (rose) et les coques en plastique pour le transport (par ex. entre établissements) ainsi que le carton kraft (qui peut être plié) pour d’éventuels envois SAV.</a:t>
            </a:r>
            <a:endParaRPr lang="en-GB" sz="2000" dirty="0">
              <a:solidFill>
                <a:srgbClr val="1F497D"/>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000" y="2439000"/>
            <a:ext cx="2970000" cy="2582790"/>
          </a:xfrm>
          <a:prstGeom prst="rect">
            <a:avLst/>
          </a:prstGeom>
        </p:spPr>
      </p:pic>
    </p:spTree>
    <p:extLst>
      <p:ext uri="{BB962C8B-B14F-4D97-AF65-F5344CB8AC3E}">
        <p14:creationId xmlns:p14="http://schemas.microsoft.com/office/powerpoint/2010/main" val="386085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00" y="-5123"/>
            <a:ext cx="8910000" cy="1134000"/>
          </a:xfrm>
        </p:spPr>
        <p:txBody>
          <a:bodyPr>
            <a:noAutofit/>
          </a:bodyPr>
          <a:lstStyle/>
          <a:p>
            <a:r>
              <a:rPr lang="fr-FR" sz="3600" b="1" dirty="0">
                <a:solidFill>
                  <a:schemeClr val="tx2"/>
                </a:solidFill>
                <a:latin typeface="Arial Rounded MT Bold" panose="020F0704030504030204" pitchFamily="34" charset="0"/>
              </a:rPr>
              <a:t>Précautions principales d’utilisation</a:t>
            </a:r>
          </a:p>
        </p:txBody>
      </p:sp>
      <p:sp>
        <p:nvSpPr>
          <p:cNvPr id="3" name="Subtitle 2"/>
          <p:cNvSpPr>
            <a:spLocks noGrp="1"/>
          </p:cNvSpPr>
          <p:nvPr>
            <p:ph type="subTitle" idx="1"/>
          </p:nvPr>
        </p:nvSpPr>
        <p:spPr>
          <a:xfrm>
            <a:off x="432000" y="1224000"/>
            <a:ext cx="8595000" cy="5495123"/>
          </a:xfrm>
        </p:spPr>
        <p:txBody>
          <a:bodyPr>
            <a:noAutofit/>
          </a:bodyPr>
          <a:lstStyle/>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Ne pas insérer de corps étranger ou de liquide à l’intérieur du PARO (notamment au niveau de la bouche/entrée de l’adaptateur)</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Éviter les chutes</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Garder les moustaches de PARO à distance des yeux de l’utilisateur </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Ne pas tirer sur les moustaches, ni sur la fourrure ou fortement sur les nageoires</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Soulever PARO au niveau du ventre, pas au niveau des nageoires</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Ne pas interférer avec les mouvements naturels de PARO </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Ouvrir uniquement PARO pour procéder au changement de volume sonore</a:t>
            </a:r>
          </a:p>
          <a:p>
            <a:pPr marL="457200" indent="-457200" algn="l">
              <a:spcBef>
                <a:spcPts val="600"/>
              </a:spcBef>
              <a:spcAft>
                <a:spcPts val="600"/>
              </a:spcAft>
              <a:buClr>
                <a:srgbClr val="1F497D"/>
              </a:buClr>
              <a:buFont typeface="Calibri" panose="020F0502020204030204" pitchFamily="34" charset="0"/>
              <a:buChar char="•"/>
            </a:pPr>
            <a:r>
              <a:rPr lang="fr-FR" sz="2000" dirty="0">
                <a:solidFill>
                  <a:srgbClr val="1F497D"/>
                </a:solidFill>
              </a:rPr>
              <a:t>Ne plus utiliser PARO si vous remarquez que les nageoires arrières ne fonctionnent plus, si le nez se détache ou si vous remarquez un bruit, comportement ou odeur inhabituels</a:t>
            </a:r>
          </a:p>
        </p:txBody>
      </p:sp>
    </p:spTree>
    <p:extLst>
      <p:ext uri="{BB962C8B-B14F-4D97-AF65-F5344CB8AC3E}">
        <p14:creationId xmlns:p14="http://schemas.microsoft.com/office/powerpoint/2010/main" val="6648326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5947</TotalTime>
  <Words>2321</Words>
  <Application>Microsoft Office PowerPoint</Application>
  <PresentationFormat>On-screen Show (4:3)</PresentationFormat>
  <Paragraphs>338</Paragraphs>
  <Slides>35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Arial Rounded MT Bold</vt:lpstr>
      <vt:lpstr>Calibri</vt:lpstr>
      <vt:lpstr>Courier New</vt:lpstr>
      <vt:lpstr>Times New Roman</vt:lpstr>
      <vt:lpstr>Wingdings</vt:lpstr>
      <vt:lpstr>Thème Office</vt:lpstr>
      <vt:lpstr>PARO </vt:lpstr>
      <vt:lpstr>Qui est PARO ?</vt:lpstr>
      <vt:lpstr>La communauté PARO</vt:lpstr>
      <vt:lpstr>Pourquoi un phoque?</vt:lpstr>
      <vt:lpstr>Comment PARO fonctionne-t-il ?</vt:lpstr>
      <vt:lpstr>Descriptif technique de PARO </vt:lpstr>
      <vt:lpstr>A l’intérieur de PARO...</vt:lpstr>
      <vt:lpstr>Précautions d’emploi : préambule</vt:lpstr>
      <vt:lpstr>Précautions principales d’utilisation</vt:lpstr>
      <vt:lpstr>Restrictions d’utilisation</vt:lpstr>
      <vt:lpstr>Informations concernant la charge et la batterie</vt:lpstr>
      <vt:lpstr>Règles d’hygiène</vt:lpstr>
      <vt:lpstr>PowerPoint Presentation</vt:lpstr>
      <vt:lpstr>Objectifs de l’utilisation de PARO</vt:lpstr>
      <vt:lpstr>Objectifs de l’utilisation de PARO</vt:lpstr>
      <vt:lpstr>Acceptation de PARO auprès des équipes soignantes </vt:lpstr>
      <vt:lpstr>Acceptation de PARO auprès des équipes soignantes </vt:lpstr>
      <vt:lpstr>Présentation de PARO aux résidents</vt:lpstr>
      <vt:lpstr>Présentation de PARO aux résidents</vt:lpstr>
      <vt:lpstr>Présentation de PARO - groupe</vt:lpstr>
      <vt:lpstr>Présentation de PARO - groupe</vt:lpstr>
      <vt:lpstr>Exemple de présentation - groupe</vt:lpstr>
      <vt:lpstr>Présentation de PARO - individuel</vt:lpstr>
      <vt:lpstr>Présentation de PARO aux résidents</vt:lpstr>
      <vt:lpstr>Présentation de PARO aux résidents</vt:lpstr>
      <vt:lpstr>Exemple de présentation – individuel</vt:lpstr>
      <vt:lpstr>Exemple de présentation - individuel</vt:lpstr>
      <vt:lpstr>Exemple de présentation - individuel</vt:lpstr>
      <vt:lpstr>Exemple de présentation - individuel</vt:lpstr>
      <vt:lpstr>Exemple de présentation - individuel</vt:lpstr>
      <vt:lpstr>Etudes Cliniques</vt:lpstr>
      <vt:lpstr>Etudes Cliniques</vt:lpstr>
      <vt:lpstr>Etudes Cliniques</vt:lpstr>
      <vt:lpstr>Etudes Cliniques</vt:lpstr>
      <vt:lpstr>PARO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RAMBOUR</dc:creator>
  <cp:lastModifiedBy>Henna Yliheljo</cp:lastModifiedBy>
  <cp:revision>160</cp:revision>
  <dcterms:created xsi:type="dcterms:W3CDTF">2015-04-16T18:32:54Z</dcterms:created>
  <dcterms:modified xsi:type="dcterms:W3CDTF">2016-11-10T14:15:24Z</dcterms:modified>
</cp:coreProperties>
</file>